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6" r:id="rId1"/>
  </p:sldMasterIdLst>
  <p:sldIdLst>
    <p:sldId id="256" r:id="rId2"/>
    <p:sldId id="674" r:id="rId3"/>
    <p:sldId id="667" r:id="rId4"/>
    <p:sldId id="371" r:id="rId5"/>
    <p:sldId id="632" r:id="rId6"/>
    <p:sldId id="671" r:id="rId7"/>
    <p:sldId id="676" r:id="rId8"/>
    <p:sldId id="257" r:id="rId9"/>
    <p:sldId id="675" r:id="rId10"/>
    <p:sldId id="258" r:id="rId11"/>
    <p:sldId id="27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AF78DF-B8AD-4B47-9AC7-F719A3517738}" v="4" dt="2023-02-13T01:22:08.6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5" d="100"/>
          <a:sy n="55" d="100"/>
        </p:scale>
        <p:origin x="10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USER\Documents\OLD%20LENOVO%20Documents\Downloads\Annual%20population%20lecture%20data%202019%20dependency%20rate%20fertility.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image" Target="../media/image3.jpeg"/><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USER\Downloads\Unemployment%20LFS%20Tables%20-%20Q4,%202020.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C:\Users\Prof.%20Lanre%20Olaniyan\Documents\TRANSFERRED%20HP%20LAPTOP%20DOCUMENTS%202021\Documents\OLD%20LENOVO%20Documents\Downloads\Annual%20population%20lecture%20data%202019%20dependency%20rate%20fertility.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Prof.%20Lanre%20Olaniyan\Downloads\Population%20of%20Nigeria%20by%20Age%201950%20-%20202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Prof.%20Lanre%20Olaniyan\Downloads\2020%20Lagos%20NTA,%20DD%20&amp;%20Chart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Prof.%20Lanre%20Olaniyan\Downloads\2020%20Lagos%20NTA,%20DD%20&amp;%20Chart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705908920475848"/>
          <c:y val="3.8135593220338986E-2"/>
          <c:w val="0.83696688482121551"/>
          <c:h val="0.81345772721206455"/>
        </c:manualLayout>
      </c:layout>
      <c:barChart>
        <c:barDir val="bar"/>
        <c:grouping val="stacked"/>
        <c:varyColors val="0"/>
        <c:ser>
          <c:idx val="0"/>
          <c:order val="0"/>
          <c:tx>
            <c:strRef>
              <c:f>Sheet1!$B$27</c:f>
              <c:strCache>
                <c:ptCount val="1"/>
                <c:pt idx="0">
                  <c:v>0-14</c:v>
                </c:pt>
              </c:strCache>
            </c:strRef>
          </c:tx>
          <c:spPr>
            <a:solidFill>
              <a:schemeClr val="accent1">
                <a:lumMod val="60000"/>
                <a:lumOff val="40000"/>
              </a:schemeClr>
            </a:solidFill>
            <a:ln>
              <a:noFill/>
            </a:ln>
            <a:effectLst/>
          </c:spPr>
          <c:invertIfNegative val="0"/>
          <c:dLbls>
            <c:spPr>
              <a:solidFill>
                <a:schemeClr val="accent6">
                  <a:lumMod val="20000"/>
                  <a:lumOff val="80000"/>
                </a:schemeClr>
              </a:solid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Sheet1!$A$28:$A$39</c:f>
              <c:strCache>
                <c:ptCount val="12"/>
                <c:pt idx="0">
                  <c:v>Nigeria</c:v>
                </c:pt>
                <c:pt idx="1">
                  <c:v>SSA</c:v>
                </c:pt>
                <c:pt idx="2">
                  <c:v>Egypt</c:v>
                </c:pt>
                <c:pt idx="3">
                  <c:v>Philippines</c:v>
                </c:pt>
                <c:pt idx="4">
                  <c:v>Lagos</c:v>
                </c:pt>
                <c:pt idx="5">
                  <c:v>India</c:v>
                </c:pt>
                <c:pt idx="6">
                  <c:v>USA</c:v>
                </c:pt>
                <c:pt idx="7">
                  <c:v>South Africa</c:v>
                </c:pt>
                <c:pt idx="8">
                  <c:v>Indonesia</c:v>
                </c:pt>
                <c:pt idx="9">
                  <c:v>Malaysia</c:v>
                </c:pt>
                <c:pt idx="10">
                  <c:v>China</c:v>
                </c:pt>
                <c:pt idx="11">
                  <c:v>Singapore</c:v>
                </c:pt>
              </c:strCache>
            </c:strRef>
          </c:cat>
          <c:val>
            <c:numRef>
              <c:f>Sheet1!$B$28:$B$39</c:f>
              <c:numCache>
                <c:formatCode>0</c:formatCode>
                <c:ptCount val="12"/>
                <c:pt idx="0">
                  <c:v>43.687529328382908</c:v>
                </c:pt>
                <c:pt idx="1">
                  <c:v>42.338859382292313</c:v>
                </c:pt>
                <c:pt idx="2">
                  <c:v>33.834830144568159</c:v>
                </c:pt>
                <c:pt idx="3">
                  <c:v>30.475884642418816</c:v>
                </c:pt>
                <c:pt idx="4" formatCode="General">
                  <c:v>31</c:v>
                </c:pt>
                <c:pt idx="5">
                  <c:v>26.618267978654686</c:v>
                </c:pt>
                <c:pt idx="6">
                  <c:v>18.549322898496655</c:v>
                </c:pt>
                <c:pt idx="7">
                  <c:v>28.968374354384498</c:v>
                </c:pt>
                <c:pt idx="8">
                  <c:v>26.215124013024234</c:v>
                </c:pt>
                <c:pt idx="9">
                  <c:v>23.694970254733136</c:v>
                </c:pt>
                <c:pt idx="10">
                  <c:v>17.804497249087138</c:v>
                </c:pt>
                <c:pt idx="11">
                  <c:v>12.331559316877035</c:v>
                </c:pt>
              </c:numCache>
            </c:numRef>
          </c:val>
          <c:extLst>
            <c:ext xmlns:c16="http://schemas.microsoft.com/office/drawing/2014/chart" uri="{C3380CC4-5D6E-409C-BE32-E72D297353CC}">
              <c16:uniqueId val="{00000000-874A-4BC2-A609-F6BD6AD31E7D}"/>
            </c:ext>
          </c:extLst>
        </c:ser>
        <c:ser>
          <c:idx val="1"/>
          <c:order val="1"/>
          <c:tx>
            <c:strRef>
              <c:f>Sheet1!$C$27</c:f>
              <c:strCache>
                <c:ptCount val="1"/>
                <c:pt idx="0">
                  <c:v>15-24</c:v>
                </c:pt>
              </c:strCache>
            </c:strRef>
          </c:tx>
          <c:spPr>
            <a:solidFill>
              <a:srgbClr val="7030A0"/>
            </a:solidFill>
            <a:ln>
              <a:noFill/>
            </a:ln>
            <a:effectLst/>
          </c:spPr>
          <c:invertIfNegative val="0"/>
          <c:dLbls>
            <c:spPr>
              <a:solidFill>
                <a:schemeClr val="accent6">
                  <a:lumMod val="20000"/>
                  <a:lumOff val="80000"/>
                </a:schemeClr>
              </a:solid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Sheet1!$A$28:$A$39</c:f>
              <c:strCache>
                <c:ptCount val="12"/>
                <c:pt idx="0">
                  <c:v>Nigeria</c:v>
                </c:pt>
                <c:pt idx="1">
                  <c:v>SSA</c:v>
                </c:pt>
                <c:pt idx="2">
                  <c:v>Egypt</c:v>
                </c:pt>
                <c:pt idx="3">
                  <c:v>Philippines</c:v>
                </c:pt>
                <c:pt idx="4">
                  <c:v>Lagos</c:v>
                </c:pt>
                <c:pt idx="5">
                  <c:v>India</c:v>
                </c:pt>
                <c:pt idx="6">
                  <c:v>USA</c:v>
                </c:pt>
                <c:pt idx="7">
                  <c:v>South Africa</c:v>
                </c:pt>
                <c:pt idx="8">
                  <c:v>Indonesia</c:v>
                </c:pt>
                <c:pt idx="9">
                  <c:v>Malaysia</c:v>
                </c:pt>
                <c:pt idx="10">
                  <c:v>China</c:v>
                </c:pt>
                <c:pt idx="11">
                  <c:v>Singapore</c:v>
                </c:pt>
              </c:strCache>
            </c:strRef>
          </c:cat>
          <c:val>
            <c:numRef>
              <c:f>Sheet1!$C$28:$C$39</c:f>
              <c:numCache>
                <c:formatCode>0</c:formatCode>
                <c:ptCount val="12"/>
                <c:pt idx="0">
                  <c:v>19.266799769707553</c:v>
                </c:pt>
                <c:pt idx="1">
                  <c:v>19.831567744422127</c:v>
                </c:pt>
                <c:pt idx="2">
                  <c:v>16.925687469097426</c:v>
                </c:pt>
                <c:pt idx="3">
                  <c:v>18.923199431813543</c:v>
                </c:pt>
                <c:pt idx="4" formatCode="General">
                  <c:v>16</c:v>
                </c:pt>
                <c:pt idx="5">
                  <c:v>18.112086213259072</c:v>
                </c:pt>
                <c:pt idx="6">
                  <c:v>13.275972837906636</c:v>
                </c:pt>
                <c:pt idx="7">
                  <c:v>16.768057702254069</c:v>
                </c:pt>
                <c:pt idx="8">
                  <c:v>16.906673492530729</c:v>
                </c:pt>
                <c:pt idx="9">
                  <c:v>17.488919879877766</c:v>
                </c:pt>
                <c:pt idx="10">
                  <c:v>11.954242955638248</c:v>
                </c:pt>
                <c:pt idx="11">
                  <c:v>11.929412166028094</c:v>
                </c:pt>
              </c:numCache>
            </c:numRef>
          </c:val>
          <c:extLst>
            <c:ext xmlns:c16="http://schemas.microsoft.com/office/drawing/2014/chart" uri="{C3380CC4-5D6E-409C-BE32-E72D297353CC}">
              <c16:uniqueId val="{00000001-874A-4BC2-A609-F6BD6AD31E7D}"/>
            </c:ext>
          </c:extLst>
        </c:ser>
        <c:ser>
          <c:idx val="2"/>
          <c:order val="2"/>
          <c:tx>
            <c:strRef>
              <c:f>Sheet1!$D$27</c:f>
              <c:strCache>
                <c:ptCount val="1"/>
                <c:pt idx="0">
                  <c:v>25-59</c:v>
                </c:pt>
              </c:strCache>
            </c:strRef>
          </c:tx>
          <c:spPr>
            <a:solidFill>
              <a:srgbClr val="00B050"/>
            </a:solidFill>
            <a:ln>
              <a:noFill/>
            </a:ln>
            <a:effectLst/>
          </c:spPr>
          <c:invertIfNegative val="0"/>
          <c:dPt>
            <c:idx val="0"/>
            <c:invertIfNegative val="0"/>
            <c:bubble3D val="0"/>
            <c:spPr>
              <a:solidFill>
                <a:srgbClr val="FFC000"/>
              </a:solidFill>
              <a:ln>
                <a:noFill/>
              </a:ln>
              <a:effectLst/>
            </c:spPr>
            <c:extLst>
              <c:ext xmlns:c16="http://schemas.microsoft.com/office/drawing/2014/chart" uri="{C3380CC4-5D6E-409C-BE32-E72D297353CC}">
                <c16:uniqueId val="{00000002-A17C-4DF2-A9AB-5D439148B722}"/>
              </c:ext>
            </c:extLst>
          </c:dPt>
          <c:dPt>
            <c:idx val="2"/>
            <c:invertIfNegative val="0"/>
            <c:bubble3D val="0"/>
            <c:spPr>
              <a:solidFill>
                <a:srgbClr val="FFC000"/>
              </a:solidFill>
              <a:ln>
                <a:noFill/>
              </a:ln>
              <a:effectLst/>
            </c:spPr>
            <c:extLst>
              <c:ext xmlns:c16="http://schemas.microsoft.com/office/drawing/2014/chart" uri="{C3380CC4-5D6E-409C-BE32-E72D297353CC}">
                <c16:uniqueId val="{00000003-A17C-4DF2-A9AB-5D439148B722}"/>
              </c:ext>
            </c:extLst>
          </c:dPt>
          <c:dPt>
            <c:idx val="4"/>
            <c:invertIfNegative val="0"/>
            <c:bubble3D val="0"/>
            <c:spPr>
              <a:solidFill>
                <a:srgbClr val="FFC000"/>
              </a:solidFill>
              <a:ln>
                <a:noFill/>
              </a:ln>
              <a:effectLst/>
            </c:spPr>
            <c:extLst>
              <c:ext xmlns:c16="http://schemas.microsoft.com/office/drawing/2014/chart" uri="{C3380CC4-5D6E-409C-BE32-E72D297353CC}">
                <c16:uniqueId val="{00000000-A17C-4DF2-A9AB-5D439148B722}"/>
              </c:ext>
            </c:extLst>
          </c:dPt>
          <c:dPt>
            <c:idx val="7"/>
            <c:invertIfNegative val="0"/>
            <c:bubble3D val="0"/>
            <c:spPr>
              <a:solidFill>
                <a:srgbClr val="FFC000"/>
              </a:solidFill>
              <a:ln>
                <a:noFill/>
              </a:ln>
              <a:effectLst/>
            </c:spPr>
            <c:extLst>
              <c:ext xmlns:c16="http://schemas.microsoft.com/office/drawing/2014/chart" uri="{C3380CC4-5D6E-409C-BE32-E72D297353CC}">
                <c16:uniqueId val="{00000001-A17C-4DF2-A9AB-5D439148B722}"/>
              </c:ext>
            </c:extLst>
          </c:dPt>
          <c:dLbls>
            <c:spPr>
              <a:solidFill>
                <a:schemeClr val="accent6">
                  <a:lumMod val="20000"/>
                  <a:lumOff val="80000"/>
                </a:schemeClr>
              </a:solid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Sheet1!$A$28:$A$39</c:f>
              <c:strCache>
                <c:ptCount val="12"/>
                <c:pt idx="0">
                  <c:v>Nigeria</c:v>
                </c:pt>
                <c:pt idx="1">
                  <c:v>SSA</c:v>
                </c:pt>
                <c:pt idx="2">
                  <c:v>Egypt</c:v>
                </c:pt>
                <c:pt idx="3">
                  <c:v>Philippines</c:v>
                </c:pt>
                <c:pt idx="4">
                  <c:v>Lagos</c:v>
                </c:pt>
                <c:pt idx="5">
                  <c:v>India</c:v>
                </c:pt>
                <c:pt idx="6">
                  <c:v>USA</c:v>
                </c:pt>
                <c:pt idx="7">
                  <c:v>South Africa</c:v>
                </c:pt>
                <c:pt idx="8">
                  <c:v>Indonesia</c:v>
                </c:pt>
                <c:pt idx="9">
                  <c:v>Malaysia</c:v>
                </c:pt>
                <c:pt idx="10">
                  <c:v>China</c:v>
                </c:pt>
                <c:pt idx="11">
                  <c:v>Singapore</c:v>
                </c:pt>
              </c:strCache>
            </c:strRef>
          </c:cat>
          <c:val>
            <c:numRef>
              <c:f>Sheet1!$D$28:$D$39</c:f>
              <c:numCache>
                <c:formatCode>0</c:formatCode>
                <c:ptCount val="12"/>
                <c:pt idx="0">
                  <c:v>32.543195396432054</c:v>
                </c:pt>
                <c:pt idx="1">
                  <c:v>33.095144907961071</c:v>
                </c:pt>
                <c:pt idx="2">
                  <c:v>41.122391866540006</c:v>
                </c:pt>
                <c:pt idx="3">
                  <c:v>42.259908934261745</c:v>
                </c:pt>
                <c:pt idx="4" formatCode="General">
                  <c:v>45</c:v>
                </c:pt>
                <c:pt idx="5">
                  <c:v>45.399311102043377</c:v>
                </c:pt>
                <c:pt idx="6">
                  <c:v>45.756714016401808</c:v>
                </c:pt>
                <c:pt idx="7">
                  <c:v>45.858331155872492</c:v>
                </c:pt>
                <c:pt idx="8">
                  <c:v>47.161282437146816</c:v>
                </c:pt>
                <c:pt idx="9">
                  <c:v>48.199463852484286</c:v>
                </c:pt>
                <c:pt idx="10">
                  <c:v>53.400380982991415</c:v>
                </c:pt>
                <c:pt idx="11">
                  <c:v>55.876091402592856</c:v>
                </c:pt>
              </c:numCache>
            </c:numRef>
          </c:val>
          <c:extLst>
            <c:ext xmlns:c16="http://schemas.microsoft.com/office/drawing/2014/chart" uri="{C3380CC4-5D6E-409C-BE32-E72D297353CC}">
              <c16:uniqueId val="{00000002-874A-4BC2-A609-F6BD6AD31E7D}"/>
            </c:ext>
          </c:extLst>
        </c:ser>
        <c:ser>
          <c:idx val="3"/>
          <c:order val="3"/>
          <c:tx>
            <c:strRef>
              <c:f>Sheet1!$E$27</c:f>
              <c:strCache>
                <c:ptCount val="1"/>
                <c:pt idx="0">
                  <c:v>60 +</c:v>
                </c:pt>
              </c:strCache>
            </c:strRef>
          </c:tx>
          <c:spPr>
            <a:solidFill>
              <a:schemeClr val="accent5">
                <a:lumMod val="50000"/>
              </a:schemeClr>
            </a:solidFill>
            <a:ln>
              <a:noFill/>
            </a:ln>
            <a:effectLst/>
          </c:spPr>
          <c:invertIfNegative val="0"/>
          <c:dLbls>
            <c:spPr>
              <a:solidFill>
                <a:schemeClr val="accent6">
                  <a:lumMod val="20000"/>
                  <a:lumOff val="80000"/>
                </a:schemeClr>
              </a:solid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Sheet1!$A$28:$A$39</c:f>
              <c:strCache>
                <c:ptCount val="12"/>
                <c:pt idx="0">
                  <c:v>Nigeria</c:v>
                </c:pt>
                <c:pt idx="1">
                  <c:v>SSA</c:v>
                </c:pt>
                <c:pt idx="2">
                  <c:v>Egypt</c:v>
                </c:pt>
                <c:pt idx="3">
                  <c:v>Philippines</c:v>
                </c:pt>
                <c:pt idx="4">
                  <c:v>Lagos</c:v>
                </c:pt>
                <c:pt idx="5">
                  <c:v>India</c:v>
                </c:pt>
                <c:pt idx="6">
                  <c:v>USA</c:v>
                </c:pt>
                <c:pt idx="7">
                  <c:v>South Africa</c:v>
                </c:pt>
                <c:pt idx="8">
                  <c:v>Indonesia</c:v>
                </c:pt>
                <c:pt idx="9">
                  <c:v>Malaysia</c:v>
                </c:pt>
                <c:pt idx="10">
                  <c:v>China</c:v>
                </c:pt>
                <c:pt idx="11">
                  <c:v>Singapore</c:v>
                </c:pt>
              </c:strCache>
            </c:strRef>
          </c:cat>
          <c:val>
            <c:numRef>
              <c:f>Sheet1!$E$28:$E$39</c:f>
              <c:numCache>
                <c:formatCode>0</c:formatCode>
                <c:ptCount val="12"/>
                <c:pt idx="0">
                  <c:v>4.5024755054774772</c:v>
                </c:pt>
                <c:pt idx="1">
                  <c:v>4.7344279653245041</c:v>
                </c:pt>
                <c:pt idx="2">
                  <c:v>8.1170905197944005</c:v>
                </c:pt>
                <c:pt idx="3">
                  <c:v>8.3410069915058926</c:v>
                </c:pt>
                <c:pt idx="4" formatCode="General">
                  <c:v>8</c:v>
                </c:pt>
                <c:pt idx="5">
                  <c:v>9.8703347060428577</c:v>
                </c:pt>
                <c:pt idx="6">
                  <c:v>22.417990247194901</c:v>
                </c:pt>
                <c:pt idx="7">
                  <c:v>8.4052367874889455</c:v>
                </c:pt>
                <c:pt idx="8">
                  <c:v>9.7169200572982088</c:v>
                </c:pt>
                <c:pt idx="9">
                  <c:v>10.616646012904814</c:v>
                </c:pt>
                <c:pt idx="10">
                  <c:v>16.840878812283215</c:v>
                </c:pt>
                <c:pt idx="11">
                  <c:v>19.862937114502024</c:v>
                </c:pt>
              </c:numCache>
            </c:numRef>
          </c:val>
          <c:extLst>
            <c:ext xmlns:c16="http://schemas.microsoft.com/office/drawing/2014/chart" uri="{C3380CC4-5D6E-409C-BE32-E72D297353CC}">
              <c16:uniqueId val="{00000003-874A-4BC2-A609-F6BD6AD31E7D}"/>
            </c:ext>
          </c:extLst>
        </c:ser>
        <c:dLbls>
          <c:showLegendKey val="0"/>
          <c:showVal val="0"/>
          <c:showCatName val="0"/>
          <c:showSerName val="0"/>
          <c:showPercent val="0"/>
          <c:showBubbleSize val="0"/>
        </c:dLbls>
        <c:gapWidth val="150"/>
        <c:overlap val="100"/>
        <c:axId val="1173582607"/>
        <c:axId val="1173573455"/>
      </c:barChart>
      <c:catAx>
        <c:axId val="117358260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NG"/>
          </a:p>
        </c:txPr>
        <c:crossAx val="1173573455"/>
        <c:crosses val="autoZero"/>
        <c:auto val="1"/>
        <c:lblAlgn val="ctr"/>
        <c:lblOffset val="100"/>
        <c:noMultiLvlLbl val="0"/>
      </c:catAx>
      <c:valAx>
        <c:axId val="1173573455"/>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NG"/>
          </a:p>
        </c:txPr>
        <c:crossAx val="11735826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NG"/>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6">
        <a:lumMod val="20000"/>
        <a:lumOff val="80000"/>
      </a:schemeClr>
    </a:solidFill>
    <a:ln>
      <a:noFill/>
    </a:ln>
    <a:effectLst/>
  </c:spPr>
  <c:txPr>
    <a:bodyPr/>
    <a:lstStyle/>
    <a:p>
      <a:pPr>
        <a:defRPr sz="2000"/>
      </a:pPr>
      <a:endParaRPr lang="en-NG"/>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cap="all" baseline="0">
                <a:solidFill>
                  <a:schemeClr val="tx1">
                    <a:lumMod val="65000"/>
                    <a:lumOff val="35000"/>
                  </a:schemeClr>
                </a:solidFill>
                <a:latin typeface="+mn-lt"/>
                <a:ea typeface="+mn-ea"/>
                <a:cs typeface="+mn-cs"/>
              </a:defRPr>
            </a:pPr>
            <a:r>
              <a:rPr lang="en-US"/>
              <a:t>Contribution of Different Age Groups to GDP by Consumption Expenditure</a:t>
            </a:r>
            <a:endParaRPr lang="en-NG"/>
          </a:p>
        </c:rich>
      </c:tx>
      <c:overlay val="0"/>
      <c:spPr>
        <a:noFill/>
        <a:ln>
          <a:noFill/>
        </a:ln>
        <a:effectLst/>
      </c:spPr>
      <c:txPr>
        <a:bodyPr rot="0" spcFirstLastPara="1" vertOverflow="ellipsis" vert="horz" wrap="square" anchor="ctr" anchorCtr="1"/>
        <a:lstStyle/>
        <a:p>
          <a:pPr>
            <a:defRPr sz="1440" b="1" i="0" u="none" strike="noStrike" kern="1200" cap="all" baseline="0">
              <a:solidFill>
                <a:schemeClr val="tx1">
                  <a:lumMod val="65000"/>
                  <a:lumOff val="35000"/>
                </a:schemeClr>
              </a:solidFill>
              <a:latin typeface="+mn-lt"/>
              <a:ea typeface="+mn-ea"/>
              <a:cs typeface="+mn-cs"/>
            </a:defRPr>
          </a:pPr>
          <a:endParaRPr lang="en-NG"/>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2596-45CA-88A0-EBB8C04A9495}"/>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2596-45CA-88A0-EBB8C04A9495}"/>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2596-45CA-88A0-EBB8C04A9495}"/>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2596-45CA-88A0-EBB8C04A9495}"/>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9-2596-45CA-88A0-EBB8C04A9495}"/>
              </c:ext>
            </c:extLst>
          </c:dPt>
          <c:dLbls>
            <c:dLbl>
              <c:idx val="0"/>
              <c:layout>
                <c:manualLayout>
                  <c:x val="-7.9884233042080574E-2"/>
                  <c:y val="4.9760614851373224E-2"/>
                </c:manualLayout>
              </c:layout>
              <c:spPr>
                <a:noFill/>
                <a:ln>
                  <a:noFill/>
                </a:ln>
                <a:effectLst/>
              </c:spPr>
              <c:txPr>
                <a:bodyPr rot="0" spcFirstLastPara="1" vertOverflow="ellipsis" vert="horz" wrap="square" anchor="ctr" anchorCtr="1"/>
                <a:lstStyle/>
                <a:p>
                  <a:pPr>
                    <a:defRPr sz="1200" b="1" i="0" u="none" strike="noStrike" kern="1200" spc="0" baseline="0">
                      <a:solidFill>
                        <a:schemeClr val="accent1"/>
                      </a:solidFill>
                      <a:latin typeface="+mn-lt"/>
                      <a:ea typeface="+mn-ea"/>
                      <a:cs typeface="+mn-cs"/>
                    </a:defRPr>
                  </a:pPr>
                  <a:endParaRPr lang="en-NG"/>
                </a:p>
              </c:txPr>
              <c:dLblPos val="bestFit"/>
              <c:showLegendKey val="0"/>
              <c:showVal val="0"/>
              <c:showCatName val="1"/>
              <c:showSerName val="0"/>
              <c:showPercent val="1"/>
              <c:showBubbleSize val="0"/>
              <c:extLst>
                <c:ext xmlns:c15="http://schemas.microsoft.com/office/drawing/2012/chart" uri="{CE6537A1-D6FC-4f65-9D91-7224C49458BB}">
                  <c15:layout>
                    <c:manualLayout>
                      <c:w val="0.25687990764314256"/>
                      <c:h val="0.17971291866028705"/>
                    </c:manualLayout>
                  </c15:layout>
                </c:ext>
                <c:ext xmlns:c16="http://schemas.microsoft.com/office/drawing/2014/chart" uri="{C3380CC4-5D6E-409C-BE32-E72D297353CC}">
                  <c16:uniqueId val="{00000001-2596-45CA-88A0-EBB8C04A9495}"/>
                </c:ext>
              </c:extLst>
            </c:dLbl>
            <c:dLbl>
              <c:idx val="1"/>
              <c:spPr>
                <a:noFill/>
                <a:ln>
                  <a:noFill/>
                </a:ln>
                <a:effectLst/>
              </c:spPr>
              <c:txPr>
                <a:bodyPr rot="0" spcFirstLastPara="1" vertOverflow="ellipsis" vert="horz" wrap="square" anchor="ctr" anchorCtr="1"/>
                <a:lstStyle/>
                <a:p>
                  <a:pPr>
                    <a:defRPr sz="1200" b="1" i="0" u="none" strike="noStrike" kern="1200" spc="0" baseline="0">
                      <a:solidFill>
                        <a:schemeClr val="accent2"/>
                      </a:solidFill>
                      <a:latin typeface="+mn-lt"/>
                      <a:ea typeface="+mn-ea"/>
                      <a:cs typeface="+mn-cs"/>
                    </a:defRPr>
                  </a:pPr>
                  <a:endParaRPr lang="en-NG"/>
                </a:p>
              </c:txPr>
              <c:dLblPos val="outEnd"/>
              <c:showLegendKey val="0"/>
              <c:showVal val="0"/>
              <c:showCatName val="1"/>
              <c:showSerName val="0"/>
              <c:showPercent val="1"/>
              <c:showBubbleSize val="0"/>
              <c:extLst>
                <c:ext xmlns:c15="http://schemas.microsoft.com/office/drawing/2012/chart" uri="{CE6537A1-D6FC-4f65-9D91-7224C49458BB}">
                  <c15:layout>
                    <c:manualLayout>
                      <c:w val="0.23976118051083611"/>
                      <c:h val="0.17971291866028705"/>
                    </c:manualLayout>
                  </c15:layout>
                </c:ext>
                <c:ext xmlns:c16="http://schemas.microsoft.com/office/drawing/2014/chart" uri="{C3380CC4-5D6E-409C-BE32-E72D297353CC}">
                  <c16:uniqueId val="{00000003-2596-45CA-88A0-EBB8C04A9495}"/>
                </c:ext>
              </c:extLst>
            </c:dLbl>
            <c:dLbl>
              <c:idx val="2"/>
              <c:spPr>
                <a:noFill/>
                <a:ln>
                  <a:noFill/>
                </a:ln>
                <a:effectLst/>
              </c:spPr>
              <c:txPr>
                <a:bodyPr rot="0" spcFirstLastPara="1" vertOverflow="ellipsis" vert="horz" wrap="square" anchor="ctr" anchorCtr="1"/>
                <a:lstStyle/>
                <a:p>
                  <a:pPr>
                    <a:defRPr sz="1200" b="1" i="0" u="none" strike="noStrike" kern="1200" spc="0" baseline="0">
                      <a:solidFill>
                        <a:schemeClr val="accent3"/>
                      </a:solidFill>
                      <a:latin typeface="+mn-lt"/>
                      <a:ea typeface="+mn-ea"/>
                      <a:cs typeface="+mn-cs"/>
                    </a:defRPr>
                  </a:pPr>
                  <a:endParaRPr lang="en-NG"/>
                </a:p>
              </c:txPr>
              <c:dLblPos val="outEnd"/>
              <c:showLegendKey val="0"/>
              <c:showVal val="0"/>
              <c:showCatName val="1"/>
              <c:showSerName val="0"/>
              <c:showPercent val="1"/>
              <c:showBubbleSize val="0"/>
              <c:extLst>
                <c:ext xmlns:c16="http://schemas.microsoft.com/office/drawing/2014/chart" uri="{C3380CC4-5D6E-409C-BE32-E72D297353CC}">
                  <c16:uniqueId val="{00000005-2596-45CA-88A0-EBB8C04A9495}"/>
                </c:ext>
              </c:extLst>
            </c:dLbl>
            <c:dLbl>
              <c:idx val="3"/>
              <c:spPr>
                <a:noFill/>
                <a:ln>
                  <a:noFill/>
                </a:ln>
                <a:effectLst/>
              </c:spPr>
              <c:txPr>
                <a:bodyPr rot="0" spcFirstLastPara="1" vertOverflow="ellipsis" vert="horz" wrap="square" anchor="ctr" anchorCtr="1"/>
                <a:lstStyle/>
                <a:p>
                  <a:pPr>
                    <a:defRPr sz="1200" b="1" i="0" u="none" strike="noStrike" kern="1200" spc="0" baseline="0">
                      <a:solidFill>
                        <a:schemeClr val="accent4"/>
                      </a:solidFill>
                      <a:latin typeface="+mn-lt"/>
                      <a:ea typeface="+mn-ea"/>
                      <a:cs typeface="+mn-cs"/>
                    </a:defRPr>
                  </a:pPr>
                  <a:endParaRPr lang="en-NG"/>
                </a:p>
              </c:txPr>
              <c:dLblPos val="outEnd"/>
              <c:showLegendKey val="0"/>
              <c:showVal val="0"/>
              <c:showCatName val="1"/>
              <c:showSerName val="0"/>
              <c:showPercent val="1"/>
              <c:showBubbleSize val="0"/>
              <c:extLst>
                <c:ext xmlns:c16="http://schemas.microsoft.com/office/drawing/2014/chart" uri="{C3380CC4-5D6E-409C-BE32-E72D297353CC}">
                  <c16:uniqueId val="{00000007-2596-45CA-88A0-EBB8C04A9495}"/>
                </c:ext>
              </c:extLst>
            </c:dLbl>
            <c:dLbl>
              <c:idx val="4"/>
              <c:spPr>
                <a:noFill/>
                <a:ln>
                  <a:noFill/>
                </a:ln>
                <a:effectLst/>
              </c:spPr>
              <c:txPr>
                <a:bodyPr rot="0" spcFirstLastPara="1" vertOverflow="ellipsis" vert="horz" wrap="square" anchor="ctr" anchorCtr="1"/>
                <a:lstStyle/>
                <a:p>
                  <a:pPr>
                    <a:defRPr sz="1200" b="1" i="0" u="none" strike="noStrike" kern="1200" spc="0" baseline="0">
                      <a:solidFill>
                        <a:schemeClr val="accent5"/>
                      </a:solidFill>
                      <a:latin typeface="+mn-lt"/>
                      <a:ea typeface="+mn-ea"/>
                      <a:cs typeface="+mn-cs"/>
                    </a:defRPr>
                  </a:pPr>
                  <a:endParaRPr lang="en-NG"/>
                </a:p>
              </c:txPr>
              <c:dLblPos val="outEnd"/>
              <c:showLegendKey val="0"/>
              <c:showVal val="0"/>
              <c:showCatName val="1"/>
              <c:showSerName val="0"/>
              <c:showPercent val="1"/>
              <c:showBubbleSize val="0"/>
              <c:extLst>
                <c:ext xmlns:c16="http://schemas.microsoft.com/office/drawing/2014/chart" uri="{C3380CC4-5D6E-409C-BE32-E72D297353CC}">
                  <c16:uniqueId val="{00000009-2596-45CA-88A0-EBB8C04A9495}"/>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Sheet2!$B$2:$F$2</c:f>
              <c:strCache>
                <c:ptCount val="5"/>
                <c:pt idx="0">
                  <c:v>Children (0-15yrs)</c:v>
                </c:pt>
                <c:pt idx="1">
                  <c:v>Youths (16 - 25 yrs)</c:v>
                </c:pt>
                <c:pt idx="2">
                  <c:v>Prime Working age (26 - 54yrs)</c:v>
                </c:pt>
                <c:pt idx="3">
                  <c:v>Early Retirees (55-64 yrs)</c:v>
                </c:pt>
                <c:pt idx="4">
                  <c:v>Retired and other elderly (&gt;64 yrs)</c:v>
                </c:pt>
              </c:strCache>
            </c:strRef>
          </c:cat>
          <c:val>
            <c:numRef>
              <c:f>Sheet2!$B$3:$F$3</c:f>
              <c:numCache>
                <c:formatCode>_-* #,##0_-;\-* #,##0_-;_-* "-"??_-;_-@_-</c:formatCode>
                <c:ptCount val="5"/>
                <c:pt idx="0">
                  <c:v>4010611.7214794811</c:v>
                </c:pt>
                <c:pt idx="1">
                  <c:v>4189701.3408236885</c:v>
                </c:pt>
                <c:pt idx="2">
                  <c:v>13065306.981921243</c:v>
                </c:pt>
                <c:pt idx="3">
                  <c:v>4365204.8727648519</c:v>
                </c:pt>
                <c:pt idx="4">
                  <c:v>10687145.949173085</c:v>
                </c:pt>
              </c:numCache>
            </c:numRef>
          </c:val>
          <c:extLst>
            <c:ext xmlns:c16="http://schemas.microsoft.com/office/drawing/2014/chart" uri="{C3380CC4-5D6E-409C-BE32-E72D297353CC}">
              <c16:uniqueId val="{0000000A-2596-45CA-88A0-EBB8C04A9495}"/>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2">
        <a:lumMod val="20000"/>
        <a:lumOff val="80000"/>
      </a:schemeClr>
    </a:solidFill>
    <a:ln>
      <a:noFill/>
    </a:ln>
    <a:effectLst/>
  </c:spPr>
  <c:txPr>
    <a:bodyPr/>
    <a:lstStyle/>
    <a:p>
      <a:pPr>
        <a:defRPr sz="1200"/>
      </a:pPr>
      <a:endParaRPr lang="en-NG"/>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spc="100" baseline="0">
                <a:solidFill>
                  <a:srgbClr val="002060"/>
                </a:solidFill>
                <a:effectLst>
                  <a:outerShdw blurRad="50800" dist="38100" dir="5400000" algn="t" rotWithShape="0">
                    <a:prstClr val="black">
                      <a:alpha val="40000"/>
                    </a:prstClr>
                  </a:outerShdw>
                </a:effectLst>
                <a:latin typeface="+mn-lt"/>
                <a:ea typeface="+mn-ea"/>
                <a:cs typeface="+mn-cs"/>
              </a:defRPr>
            </a:pPr>
            <a:r>
              <a:rPr lang="en-GB" dirty="0"/>
              <a:t>Childhood mortality rates by State, 2018</a:t>
            </a:r>
          </a:p>
        </c:rich>
      </c:tx>
      <c:overlay val="0"/>
      <c:spPr>
        <a:noFill/>
        <a:ln>
          <a:noFill/>
        </a:ln>
        <a:effectLst/>
      </c:spPr>
      <c:txPr>
        <a:bodyPr rot="0" spcFirstLastPara="1" vertOverflow="ellipsis" vert="horz" wrap="square" anchor="ctr" anchorCtr="1"/>
        <a:lstStyle/>
        <a:p>
          <a:pPr>
            <a:defRPr sz="1680" b="1" i="0" u="none" strike="noStrike" kern="1200" spc="100" baseline="0">
              <a:solidFill>
                <a:srgbClr val="002060"/>
              </a:solidFill>
              <a:effectLst>
                <a:outerShdw blurRad="50800" dist="38100" dir="5400000" algn="t" rotWithShape="0">
                  <a:prstClr val="black">
                    <a:alpha val="40000"/>
                  </a:prstClr>
                </a:outerShdw>
              </a:effectLst>
              <a:latin typeface="+mn-lt"/>
              <a:ea typeface="+mn-ea"/>
              <a:cs typeface="+mn-cs"/>
            </a:defRPr>
          </a:pPr>
          <a:endParaRPr lang="en-NG"/>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3441351374644488E-2"/>
          <c:y val="0.14434715039845375"/>
          <c:w val="0.90609340988213272"/>
          <c:h val="0.57807355719586218"/>
        </c:manualLayout>
      </c:layout>
      <c:bar3DChart>
        <c:barDir val="col"/>
        <c:grouping val="clustered"/>
        <c:varyColors val="0"/>
        <c:ser>
          <c:idx val="0"/>
          <c:order val="0"/>
          <c:tx>
            <c:strRef>
              <c:f>Sheet3!$B$5</c:f>
              <c:strCache>
                <c:ptCount val="1"/>
                <c:pt idx="0">
                  <c:v>Infant mortality rate3</c:v>
                </c:pt>
              </c:strCache>
            </c:strRef>
          </c:tx>
          <c:spPr>
            <a:solidFill>
              <a:srgbClr val="FF0000"/>
            </a:solidFill>
            <a:ln>
              <a:solidFill>
                <a:srgbClr val="FFC000"/>
              </a:solidFill>
            </a:ln>
            <a:effectLst>
              <a:outerShdw blurRad="38100" dist="25400" dir="5400000" rotWithShape="0">
                <a:srgbClr val="000000">
                  <a:alpha val="60000"/>
                </a:srgbClr>
              </a:outerShdw>
            </a:effectLst>
            <a:scene3d>
              <a:camera prst="orthographicFront">
                <a:rot lat="0" lon="0" rev="0"/>
              </a:camera>
              <a:lightRig rig="balanced" dir="t">
                <a:rot lat="0" lon="0" rev="1080000"/>
              </a:lightRig>
            </a:scene3d>
            <a:sp3d>
              <a:contourClr>
                <a:srgbClr val="FFC000"/>
              </a:contourClr>
            </a:sp3d>
          </c:spPr>
          <c:invertIfNegative val="0"/>
          <c:dPt>
            <c:idx val="27"/>
            <c:invertIfNegative val="0"/>
            <c:bubble3D val="0"/>
            <c:spPr>
              <a:solidFill>
                <a:srgbClr val="C00000"/>
              </a:solidFill>
              <a:ln w="38100">
                <a:solidFill>
                  <a:schemeClr val="accent3">
                    <a:lumMod val="50000"/>
                  </a:schemeClr>
                </a:solidFill>
              </a:ln>
              <a:effectLst>
                <a:outerShdw blurRad="38100" dist="25400" dir="5400000" rotWithShape="0">
                  <a:srgbClr val="000000">
                    <a:alpha val="60000"/>
                  </a:srgbClr>
                </a:outerShdw>
              </a:effectLst>
              <a:scene3d>
                <a:camera prst="orthographicFront">
                  <a:rot lat="0" lon="0" rev="0"/>
                </a:camera>
                <a:lightRig rig="flat" dir="tl">
                  <a:rot lat="0" lon="0" rev="4200000"/>
                </a:lightRig>
              </a:scene3d>
              <a:sp3d contourW="38100">
                <a:contourClr>
                  <a:schemeClr val="accent3">
                    <a:lumMod val="50000"/>
                  </a:schemeClr>
                </a:contourClr>
              </a:sp3d>
            </c:spPr>
            <c:extLst>
              <c:ext xmlns:c16="http://schemas.microsoft.com/office/drawing/2014/chart" uri="{C3380CC4-5D6E-409C-BE32-E72D297353CC}">
                <c16:uniqueId val="{00000001-B84E-4B2A-A37B-A72CC01CBA40}"/>
              </c:ext>
            </c:extLst>
          </c:dPt>
          <c:dLbls>
            <c:dLbl>
              <c:idx val="27"/>
              <c:spPr>
                <a:solidFill>
                  <a:schemeClr val="accent6">
                    <a:lumMod val="20000"/>
                    <a:lumOff val="80000"/>
                  </a:schemeClr>
                </a:solidFill>
                <a:ln>
                  <a:noFill/>
                </a:ln>
                <a:effectLst/>
              </c:spPr>
              <c:txPr>
                <a:bodyPr rot="-5400000" spcFirstLastPara="1" vertOverflow="ellipsis" wrap="square" anchor="ctr" anchorCtr="1"/>
                <a:lstStyle/>
                <a:p>
                  <a:pPr>
                    <a:defRPr sz="1400" b="0" i="0" u="none" strike="noStrike" kern="1200" baseline="0">
                      <a:solidFill>
                        <a:srgbClr val="002060"/>
                      </a:solidFill>
                      <a:latin typeface="+mn-lt"/>
                      <a:ea typeface="+mn-ea"/>
                      <a:cs typeface="+mn-cs"/>
                    </a:defRPr>
                  </a:pPr>
                  <a:endParaRPr lang="en-NG"/>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84E-4B2A-A37B-A72CC01CBA40}"/>
                </c:ext>
              </c:extLst>
            </c:dLbl>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mn-lt"/>
                    <a:ea typeface="+mn-ea"/>
                    <a:cs typeface="+mn-cs"/>
                  </a:defRPr>
                </a:pPr>
                <a:endParaRPr lang="en-NG"/>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Sheet3!$A$6:$A$43</c:f>
              <c:strCache>
                <c:ptCount val="38"/>
                <c:pt idx="0">
                  <c:v>Edo</c:v>
                </c:pt>
                <c:pt idx="1">
                  <c:v>Enugu</c:v>
                </c:pt>
                <c:pt idx="2">
                  <c:v>Kwara</c:v>
                </c:pt>
                <c:pt idx="3">
                  <c:v>Lagos</c:v>
                </c:pt>
                <c:pt idx="4">
                  <c:v>Cross River</c:v>
                </c:pt>
                <c:pt idx="5">
                  <c:v>Anambra</c:v>
                </c:pt>
                <c:pt idx="6">
                  <c:v>Rivers</c:v>
                </c:pt>
                <c:pt idx="7">
                  <c:v>Ebonyi</c:v>
                </c:pt>
                <c:pt idx="8">
                  <c:v>Delta</c:v>
                </c:pt>
                <c:pt idx="9">
                  <c:v>Ogun</c:v>
                </c:pt>
                <c:pt idx="10">
                  <c:v>Ondo</c:v>
                </c:pt>
                <c:pt idx="11">
                  <c:v>FCT-Abuja</c:v>
                </c:pt>
                <c:pt idx="12">
                  <c:v>Akwa Ibom</c:v>
                </c:pt>
                <c:pt idx="13">
                  <c:v>Oyo</c:v>
                </c:pt>
                <c:pt idx="14">
                  <c:v>Kogi</c:v>
                </c:pt>
                <c:pt idx="15">
                  <c:v>Plateau</c:v>
                </c:pt>
                <c:pt idx="16">
                  <c:v>Borno</c:v>
                </c:pt>
                <c:pt idx="17">
                  <c:v>Kaduna</c:v>
                </c:pt>
                <c:pt idx="18">
                  <c:v>Benue</c:v>
                </c:pt>
                <c:pt idx="19">
                  <c:v>Abia</c:v>
                </c:pt>
                <c:pt idx="20">
                  <c:v>Adamawa</c:v>
                </c:pt>
                <c:pt idx="21">
                  <c:v>Ekiti</c:v>
                </c:pt>
                <c:pt idx="22">
                  <c:v>Bayelsa</c:v>
                </c:pt>
                <c:pt idx="23">
                  <c:v>Imo</c:v>
                </c:pt>
                <c:pt idx="24">
                  <c:v>Osun</c:v>
                </c:pt>
                <c:pt idx="25">
                  <c:v>Yobe</c:v>
                </c:pt>
                <c:pt idx="26">
                  <c:v>Taraba</c:v>
                </c:pt>
                <c:pt idx="27">
                  <c:v>Sokoto</c:v>
                </c:pt>
                <c:pt idx="28">
                  <c:v>Nigeria</c:v>
                </c:pt>
                <c:pt idx="29">
                  <c:v>Nasarawa</c:v>
                </c:pt>
                <c:pt idx="30">
                  <c:v>Katsina</c:v>
                </c:pt>
                <c:pt idx="31">
                  <c:v>Niger</c:v>
                </c:pt>
                <c:pt idx="32">
                  <c:v>Bauchi</c:v>
                </c:pt>
                <c:pt idx="33">
                  <c:v>Gombe</c:v>
                </c:pt>
                <c:pt idx="34">
                  <c:v>Kebbi</c:v>
                </c:pt>
                <c:pt idx="35">
                  <c:v>Jigawa</c:v>
                </c:pt>
                <c:pt idx="36">
                  <c:v>Kano</c:v>
                </c:pt>
                <c:pt idx="37">
                  <c:v>Zamfara</c:v>
                </c:pt>
              </c:strCache>
            </c:strRef>
          </c:cat>
          <c:val>
            <c:numRef>
              <c:f>Sheet3!$B$6:$B$43</c:f>
              <c:numCache>
                <c:formatCode>0_);\(0\)</c:formatCode>
                <c:ptCount val="38"/>
                <c:pt idx="0">
                  <c:v>7.4699975508204899</c:v>
                </c:pt>
                <c:pt idx="1">
                  <c:v>18.791945424810599</c:v>
                </c:pt>
                <c:pt idx="2">
                  <c:v>39.542038080550803</c:v>
                </c:pt>
                <c:pt idx="3">
                  <c:v>44.972566144899098</c:v>
                </c:pt>
                <c:pt idx="4">
                  <c:v>37.969995885540499</c:v>
                </c:pt>
                <c:pt idx="5">
                  <c:v>38.666364113975298</c:v>
                </c:pt>
                <c:pt idx="6">
                  <c:v>40.715205341705698</c:v>
                </c:pt>
                <c:pt idx="7">
                  <c:v>47.429105034437498</c:v>
                </c:pt>
                <c:pt idx="8">
                  <c:v>47.633290191517098</c:v>
                </c:pt>
                <c:pt idx="9">
                  <c:v>48.514827610768201</c:v>
                </c:pt>
                <c:pt idx="10">
                  <c:v>36.614042233980904</c:v>
                </c:pt>
                <c:pt idx="11">
                  <c:v>44.353760269992399</c:v>
                </c:pt>
                <c:pt idx="12">
                  <c:v>42.255948074093098</c:v>
                </c:pt>
                <c:pt idx="13">
                  <c:v>59.0662224868762</c:v>
                </c:pt>
                <c:pt idx="14">
                  <c:v>49.128216287050101</c:v>
                </c:pt>
                <c:pt idx="15">
                  <c:v>54.701428043407198</c:v>
                </c:pt>
                <c:pt idx="16">
                  <c:v>41.870467498461203</c:v>
                </c:pt>
                <c:pt idx="17">
                  <c:v>65.583251192561306</c:v>
                </c:pt>
                <c:pt idx="18">
                  <c:v>69.796082148237204</c:v>
                </c:pt>
                <c:pt idx="19">
                  <c:v>54.646886035776099</c:v>
                </c:pt>
                <c:pt idx="20">
                  <c:v>48.815107295428902</c:v>
                </c:pt>
                <c:pt idx="21">
                  <c:v>69.296391960975598</c:v>
                </c:pt>
                <c:pt idx="22">
                  <c:v>56.6382482595642</c:v>
                </c:pt>
                <c:pt idx="23">
                  <c:v>65.681791813404601</c:v>
                </c:pt>
                <c:pt idx="24">
                  <c:v>77.876671947682595</c:v>
                </c:pt>
                <c:pt idx="25">
                  <c:v>63.946965855141499</c:v>
                </c:pt>
                <c:pt idx="26">
                  <c:v>63.624791068754</c:v>
                </c:pt>
                <c:pt idx="27">
                  <c:v>50.868704747213798</c:v>
                </c:pt>
                <c:pt idx="28" formatCode="###0">
                  <c:v>69.895498200129595</c:v>
                </c:pt>
                <c:pt idx="29">
                  <c:v>81.217715312210103</c:v>
                </c:pt>
                <c:pt idx="30">
                  <c:v>67.664026933616199</c:v>
                </c:pt>
                <c:pt idx="31">
                  <c:v>100.30257964343799</c:v>
                </c:pt>
                <c:pt idx="32">
                  <c:v>80.800980459162005</c:v>
                </c:pt>
                <c:pt idx="33">
                  <c:v>90.471257876522003</c:v>
                </c:pt>
                <c:pt idx="34">
                  <c:v>111.40740294810701</c:v>
                </c:pt>
                <c:pt idx="35">
                  <c:v>82.695643717605904</c:v>
                </c:pt>
                <c:pt idx="36">
                  <c:v>112.21556016139</c:v>
                </c:pt>
                <c:pt idx="37">
                  <c:v>104.289640955427</c:v>
                </c:pt>
              </c:numCache>
            </c:numRef>
          </c:val>
          <c:extLst>
            <c:ext xmlns:c16="http://schemas.microsoft.com/office/drawing/2014/chart" uri="{C3380CC4-5D6E-409C-BE32-E72D297353CC}">
              <c16:uniqueId val="{00000002-B84E-4B2A-A37B-A72CC01CBA40}"/>
            </c:ext>
          </c:extLst>
        </c:ser>
        <c:ser>
          <c:idx val="1"/>
          <c:order val="1"/>
          <c:tx>
            <c:strRef>
              <c:f>Sheet3!$C$5</c:f>
              <c:strCache>
                <c:ptCount val="1"/>
                <c:pt idx="0">
                  <c:v>Under-five mortality rate5</c:v>
                </c:pt>
              </c:strCache>
            </c:strRef>
          </c:tx>
          <c:spPr>
            <a:solidFill>
              <a:schemeClr val="accent5">
                <a:lumMod val="50000"/>
              </a:schemeClr>
            </a:solidFill>
            <a:ln>
              <a:solidFill>
                <a:srgbClr val="00B0F0"/>
              </a:solidFill>
            </a:ln>
            <a:effectLst>
              <a:outerShdw blurRad="38100" dist="25400" dir="5400000" rotWithShape="0">
                <a:srgbClr val="000000">
                  <a:alpha val="60000"/>
                </a:srgbClr>
              </a:outerShdw>
            </a:effectLst>
            <a:scene3d>
              <a:camera prst="orthographicFront">
                <a:rot lat="0" lon="0" rev="0"/>
              </a:camera>
              <a:lightRig rig="balanced" dir="t">
                <a:rot lat="0" lon="0" rev="1080000"/>
              </a:lightRig>
            </a:scene3d>
            <a:sp3d>
              <a:contourClr>
                <a:srgbClr val="00B0F0"/>
              </a:contourClr>
            </a:sp3d>
          </c:spPr>
          <c:invertIfNegative val="0"/>
          <c:dPt>
            <c:idx val="27"/>
            <c:invertIfNegative val="0"/>
            <c:bubble3D val="0"/>
            <c:spPr>
              <a:solidFill>
                <a:srgbClr val="FFC000"/>
              </a:solidFill>
              <a:ln>
                <a:solidFill>
                  <a:srgbClr val="00B0F0"/>
                </a:solidFill>
              </a:ln>
              <a:effectLst>
                <a:outerShdw blurRad="38100" dist="25400" dir="5400000" rotWithShape="0">
                  <a:srgbClr val="000000">
                    <a:alpha val="60000"/>
                  </a:srgbClr>
                </a:outerShdw>
              </a:effectLst>
              <a:scene3d>
                <a:camera prst="orthographicFront">
                  <a:rot lat="0" lon="0" rev="0"/>
                </a:camera>
                <a:lightRig rig="flat" dir="tl">
                  <a:rot lat="0" lon="0" rev="4200000"/>
                </a:lightRig>
              </a:scene3d>
              <a:sp3d>
                <a:contourClr>
                  <a:srgbClr val="00B0F0"/>
                </a:contourClr>
              </a:sp3d>
            </c:spPr>
            <c:extLst>
              <c:ext xmlns:c16="http://schemas.microsoft.com/office/drawing/2014/chart" uri="{C3380CC4-5D6E-409C-BE32-E72D297353CC}">
                <c16:uniqueId val="{00000004-B84E-4B2A-A37B-A72CC01CBA40}"/>
              </c:ext>
            </c:extLst>
          </c:dPt>
          <c:dLbls>
            <c:dLbl>
              <c:idx val="27"/>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84E-4B2A-A37B-A72CC01CBA40}"/>
                </c:ext>
              </c:extLst>
            </c:dLbl>
            <c:spPr>
              <a:noFill/>
              <a:ln>
                <a:noFill/>
              </a:ln>
              <a:effectLst/>
            </c:spPr>
            <c:txPr>
              <a:bodyPr rot="-5400000" spcFirstLastPara="1" vertOverflow="ellipsis" wrap="square" anchor="ctr" anchorCtr="1"/>
              <a:lstStyle/>
              <a:p>
                <a:pPr>
                  <a:defRPr sz="1400" b="0" i="0" u="none" strike="noStrike" kern="1200" baseline="0">
                    <a:solidFill>
                      <a:srgbClr val="002060"/>
                    </a:solidFill>
                    <a:latin typeface="+mn-lt"/>
                    <a:ea typeface="+mn-ea"/>
                    <a:cs typeface="+mn-cs"/>
                  </a:defRPr>
                </a:pPr>
                <a:endParaRPr lang="en-NG"/>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Sheet3!$A$6:$A$43</c:f>
              <c:strCache>
                <c:ptCount val="38"/>
                <c:pt idx="0">
                  <c:v>Edo</c:v>
                </c:pt>
                <c:pt idx="1">
                  <c:v>Enugu</c:v>
                </c:pt>
                <c:pt idx="2">
                  <c:v>Kwara</c:v>
                </c:pt>
                <c:pt idx="3">
                  <c:v>Lagos</c:v>
                </c:pt>
                <c:pt idx="4">
                  <c:v>Cross River</c:v>
                </c:pt>
                <c:pt idx="5">
                  <c:v>Anambra</c:v>
                </c:pt>
                <c:pt idx="6">
                  <c:v>Rivers</c:v>
                </c:pt>
                <c:pt idx="7">
                  <c:v>Ebonyi</c:v>
                </c:pt>
                <c:pt idx="8">
                  <c:v>Delta</c:v>
                </c:pt>
                <c:pt idx="9">
                  <c:v>Ogun</c:v>
                </c:pt>
                <c:pt idx="10">
                  <c:v>Ondo</c:v>
                </c:pt>
                <c:pt idx="11">
                  <c:v>FCT-Abuja</c:v>
                </c:pt>
                <c:pt idx="12">
                  <c:v>Akwa Ibom</c:v>
                </c:pt>
                <c:pt idx="13">
                  <c:v>Oyo</c:v>
                </c:pt>
                <c:pt idx="14">
                  <c:v>Kogi</c:v>
                </c:pt>
                <c:pt idx="15">
                  <c:v>Plateau</c:v>
                </c:pt>
                <c:pt idx="16">
                  <c:v>Borno</c:v>
                </c:pt>
                <c:pt idx="17">
                  <c:v>Kaduna</c:v>
                </c:pt>
                <c:pt idx="18">
                  <c:v>Benue</c:v>
                </c:pt>
                <c:pt idx="19">
                  <c:v>Abia</c:v>
                </c:pt>
                <c:pt idx="20">
                  <c:v>Adamawa</c:v>
                </c:pt>
                <c:pt idx="21">
                  <c:v>Ekiti</c:v>
                </c:pt>
                <c:pt idx="22">
                  <c:v>Bayelsa</c:v>
                </c:pt>
                <c:pt idx="23">
                  <c:v>Imo</c:v>
                </c:pt>
                <c:pt idx="24">
                  <c:v>Osun</c:v>
                </c:pt>
                <c:pt idx="25">
                  <c:v>Yobe</c:v>
                </c:pt>
                <c:pt idx="26">
                  <c:v>Taraba</c:v>
                </c:pt>
                <c:pt idx="27">
                  <c:v>Sokoto</c:v>
                </c:pt>
                <c:pt idx="28">
                  <c:v>Nigeria</c:v>
                </c:pt>
                <c:pt idx="29">
                  <c:v>Nasarawa</c:v>
                </c:pt>
                <c:pt idx="30">
                  <c:v>Katsina</c:v>
                </c:pt>
                <c:pt idx="31">
                  <c:v>Niger</c:v>
                </c:pt>
                <c:pt idx="32">
                  <c:v>Bauchi</c:v>
                </c:pt>
                <c:pt idx="33">
                  <c:v>Gombe</c:v>
                </c:pt>
                <c:pt idx="34">
                  <c:v>Kebbi</c:v>
                </c:pt>
                <c:pt idx="35">
                  <c:v>Jigawa</c:v>
                </c:pt>
                <c:pt idx="36">
                  <c:v>Kano</c:v>
                </c:pt>
                <c:pt idx="37">
                  <c:v>Zamfara</c:v>
                </c:pt>
              </c:strCache>
            </c:strRef>
          </c:cat>
          <c:val>
            <c:numRef>
              <c:f>Sheet3!$C$6:$C$43</c:f>
              <c:numCache>
                <c:formatCode>0_);\(0\)</c:formatCode>
                <c:ptCount val="38"/>
                <c:pt idx="0">
                  <c:v>13.517494457064</c:v>
                </c:pt>
                <c:pt idx="1">
                  <c:v>31.770540674363701</c:v>
                </c:pt>
                <c:pt idx="2">
                  <c:v>45.137736161709903</c:v>
                </c:pt>
                <c:pt idx="3">
                  <c:v>50.3099790417252</c:v>
                </c:pt>
                <c:pt idx="4">
                  <c:v>52.3635083986998</c:v>
                </c:pt>
                <c:pt idx="5">
                  <c:v>53.281257859892399</c:v>
                </c:pt>
                <c:pt idx="6">
                  <c:v>57.813126612857602</c:v>
                </c:pt>
                <c:pt idx="7">
                  <c:v>61.506376246316599</c:v>
                </c:pt>
                <c:pt idx="8">
                  <c:v>62.681731698389598</c:v>
                </c:pt>
                <c:pt idx="9">
                  <c:v>66.496969557099504</c:v>
                </c:pt>
                <c:pt idx="10">
                  <c:v>67.208353123409594</c:v>
                </c:pt>
                <c:pt idx="11">
                  <c:v>71.0127734866022</c:v>
                </c:pt>
                <c:pt idx="12">
                  <c:v>72.545923758604204</c:v>
                </c:pt>
                <c:pt idx="13">
                  <c:v>72.921157011625596</c:v>
                </c:pt>
                <c:pt idx="14">
                  <c:v>75.3425236160341</c:v>
                </c:pt>
                <c:pt idx="15">
                  <c:v>80.245413025646002</c:v>
                </c:pt>
                <c:pt idx="16">
                  <c:v>82.009617328049998</c:v>
                </c:pt>
                <c:pt idx="17">
                  <c:v>82.314083361591699</c:v>
                </c:pt>
                <c:pt idx="18">
                  <c:v>82.440369395440101</c:v>
                </c:pt>
                <c:pt idx="19">
                  <c:v>82.649206937997405</c:v>
                </c:pt>
                <c:pt idx="20">
                  <c:v>84.193706430095602</c:v>
                </c:pt>
                <c:pt idx="21">
                  <c:v>85.824641477566303</c:v>
                </c:pt>
                <c:pt idx="22">
                  <c:v>95.473119475907197</c:v>
                </c:pt>
                <c:pt idx="23">
                  <c:v>96.470515004336306</c:v>
                </c:pt>
                <c:pt idx="24">
                  <c:v>101.18279058593799</c:v>
                </c:pt>
                <c:pt idx="25">
                  <c:v>102.25705911905899</c:v>
                </c:pt>
                <c:pt idx="26">
                  <c:v>105.462428856119</c:v>
                </c:pt>
                <c:pt idx="27">
                  <c:v>119.36968046028601</c:v>
                </c:pt>
                <c:pt idx="28" formatCode="###0">
                  <c:v>120.122052475253</c:v>
                </c:pt>
                <c:pt idx="29">
                  <c:v>120.613626436915</c:v>
                </c:pt>
                <c:pt idx="30">
                  <c:v>134.85583031193499</c:v>
                </c:pt>
                <c:pt idx="31">
                  <c:v>148.59576105832099</c:v>
                </c:pt>
                <c:pt idx="32">
                  <c:v>160.57295687801599</c:v>
                </c:pt>
                <c:pt idx="33">
                  <c:v>161.85502063143201</c:v>
                </c:pt>
                <c:pt idx="34">
                  <c:v>173.777289617951</c:v>
                </c:pt>
                <c:pt idx="35">
                  <c:v>192.392047234111</c:v>
                </c:pt>
                <c:pt idx="36">
                  <c:v>203.232782217401</c:v>
                </c:pt>
                <c:pt idx="37">
                  <c:v>209.62426938338501</c:v>
                </c:pt>
              </c:numCache>
            </c:numRef>
          </c:val>
          <c:extLst>
            <c:ext xmlns:c16="http://schemas.microsoft.com/office/drawing/2014/chart" uri="{C3380CC4-5D6E-409C-BE32-E72D297353CC}">
              <c16:uniqueId val="{00000005-B84E-4B2A-A37B-A72CC01CBA40}"/>
            </c:ext>
          </c:extLst>
        </c:ser>
        <c:dLbls>
          <c:showLegendKey val="0"/>
          <c:showVal val="0"/>
          <c:showCatName val="0"/>
          <c:showSerName val="0"/>
          <c:showPercent val="0"/>
          <c:showBubbleSize val="0"/>
        </c:dLbls>
        <c:gapWidth val="150"/>
        <c:shape val="box"/>
        <c:axId val="230880896"/>
        <c:axId val="230878152"/>
        <c:axId val="0"/>
      </c:bar3DChart>
      <c:catAx>
        <c:axId val="23088089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2060"/>
                </a:solidFill>
                <a:latin typeface="+mn-lt"/>
                <a:ea typeface="+mn-ea"/>
                <a:cs typeface="+mn-cs"/>
              </a:defRPr>
            </a:pPr>
            <a:endParaRPr lang="en-NG"/>
          </a:p>
        </c:txPr>
        <c:crossAx val="230878152"/>
        <c:crosses val="autoZero"/>
        <c:auto val="1"/>
        <c:lblAlgn val="ctr"/>
        <c:lblOffset val="100"/>
        <c:noMultiLvlLbl val="0"/>
      </c:catAx>
      <c:valAx>
        <c:axId val="230878152"/>
        <c:scaling>
          <c:orientation val="minMax"/>
        </c:scaling>
        <c:delete val="0"/>
        <c:axPos val="l"/>
        <c:majorGridlines>
          <c:spPr>
            <a:ln w="9525" cap="flat" cmpd="sng" algn="ctr">
              <a:solidFill>
                <a:schemeClr val="dk1">
                  <a:lumMod val="50000"/>
                  <a:lumOff val="50000"/>
                </a:schemeClr>
              </a:solidFill>
              <a:round/>
            </a:ln>
            <a:effectLst/>
          </c:spPr>
        </c:majorGridlines>
        <c:numFmt formatCode="0_);\(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002060"/>
                </a:solidFill>
                <a:latin typeface="+mn-lt"/>
                <a:ea typeface="+mn-ea"/>
                <a:cs typeface="+mn-cs"/>
              </a:defRPr>
            </a:pPr>
            <a:endParaRPr lang="en-NG"/>
          </a:p>
        </c:txPr>
        <c:crossAx val="230880896"/>
        <c:crosses val="autoZero"/>
        <c:crossBetween val="between"/>
      </c:valAx>
      <c:spPr>
        <a:noFill/>
        <a:ln>
          <a:noFill/>
        </a:ln>
        <a:effectLst/>
      </c:spPr>
    </c:plotArea>
    <c:legend>
      <c:legendPos val="b"/>
      <c:layout>
        <c:manualLayout>
          <c:xMode val="edge"/>
          <c:yMode val="edge"/>
          <c:x val="0.14615707579580414"/>
          <c:y val="0.93766878154468869"/>
          <c:w val="0.64743553351830074"/>
          <c:h val="6.2331218455311303E-2"/>
        </c:manualLayout>
      </c:layout>
      <c:overlay val="0"/>
      <c:spPr>
        <a:noFill/>
        <a:ln>
          <a:noFill/>
        </a:ln>
        <a:effectLst/>
      </c:spPr>
      <c:txPr>
        <a:bodyPr rot="0" spcFirstLastPara="1" vertOverflow="ellipsis" vert="horz" wrap="square" anchor="ctr" anchorCtr="1"/>
        <a:lstStyle/>
        <a:p>
          <a:pPr>
            <a:defRPr sz="1100" b="0" i="0" u="none" strike="noStrike" kern="1200" baseline="0">
              <a:solidFill>
                <a:srgbClr val="002060"/>
              </a:solidFill>
              <a:latin typeface="+mn-lt"/>
              <a:ea typeface="+mn-ea"/>
              <a:cs typeface="+mn-cs"/>
            </a:defRPr>
          </a:pPr>
          <a:endParaRPr lang="en-NG"/>
        </a:p>
      </c:txPr>
    </c:legend>
    <c:plotVisOnly val="1"/>
    <c:dispBlanksAs val="gap"/>
    <c:showDLblsOverMax val="0"/>
  </c:chart>
  <c:spPr>
    <a:solidFill>
      <a:schemeClr val="accent4">
        <a:lumMod val="20000"/>
        <a:lumOff val="80000"/>
      </a:schemeClr>
    </a:solidFill>
    <a:ln>
      <a:noFill/>
    </a:ln>
    <a:effectLst/>
  </c:spPr>
  <c:txPr>
    <a:bodyPr/>
    <a:lstStyle/>
    <a:p>
      <a:pPr>
        <a:defRPr sz="1400">
          <a:solidFill>
            <a:srgbClr val="002060"/>
          </a:solidFill>
        </a:defRPr>
      </a:pPr>
      <a:endParaRPr lang="en-NG"/>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baseline="0">
                <a:solidFill>
                  <a:schemeClr val="tx1">
                    <a:lumMod val="65000"/>
                    <a:lumOff val="35000"/>
                  </a:schemeClr>
                </a:solidFill>
                <a:latin typeface="+mn-lt"/>
                <a:ea typeface="+mn-ea"/>
                <a:cs typeface="+mn-cs"/>
              </a:defRPr>
            </a:pPr>
            <a:r>
              <a:rPr lang="en-GB"/>
              <a:t>Total fertility rate in Nigeria by States, 2018</a:t>
            </a:r>
          </a:p>
        </c:rich>
      </c:tx>
      <c:layout>
        <c:manualLayout>
          <c:xMode val="edge"/>
          <c:yMode val="edge"/>
          <c:x val="0.11268981773655223"/>
          <c:y val="5.9493072180086936E-3"/>
        </c:manualLayout>
      </c:layout>
      <c:overlay val="0"/>
      <c:spPr>
        <a:noFill/>
        <a:ln>
          <a:noFill/>
        </a:ln>
        <a:effectLst/>
      </c:spPr>
      <c:txPr>
        <a:bodyPr rot="0" spcFirstLastPara="1" vertOverflow="ellipsis" vert="horz" wrap="square" anchor="ctr" anchorCtr="1"/>
        <a:lstStyle/>
        <a:p>
          <a:pPr>
            <a:defRPr sz="1680" b="1" i="0" u="none" strike="noStrike" kern="1200" baseline="0">
              <a:solidFill>
                <a:schemeClr val="tx1">
                  <a:lumMod val="65000"/>
                  <a:lumOff val="35000"/>
                </a:schemeClr>
              </a:solidFill>
              <a:latin typeface="+mn-lt"/>
              <a:ea typeface="+mn-ea"/>
              <a:cs typeface="+mn-cs"/>
            </a:defRPr>
          </a:pPr>
          <a:endParaRPr lang="en-NG"/>
        </a:p>
      </c:txPr>
    </c:title>
    <c:autoTitleDeleted val="0"/>
    <c:plotArea>
      <c:layout>
        <c:manualLayout>
          <c:layoutTarget val="inner"/>
          <c:xMode val="edge"/>
          <c:yMode val="edge"/>
          <c:x val="4.5770663888813803E-2"/>
          <c:y val="0.15292996437802506"/>
          <c:w val="0.94963734575364278"/>
          <c:h val="0.63269755053525301"/>
        </c:manualLayout>
      </c:layout>
      <c:barChart>
        <c:barDir val="col"/>
        <c:grouping val="clustered"/>
        <c:varyColors val="0"/>
        <c:ser>
          <c:idx val="0"/>
          <c:order val="0"/>
          <c:spPr>
            <a:solidFill>
              <a:schemeClr val="accent2">
                <a:lumMod val="50000"/>
              </a:schemeClr>
            </a:solidFill>
            <a:ln>
              <a:noFill/>
            </a:ln>
            <a:effectLst>
              <a:outerShdw blurRad="38100" dist="25400" dir="5400000" rotWithShape="0">
                <a:srgbClr val="000000">
                  <a:alpha val="60000"/>
                </a:srgbClr>
              </a:outerShdw>
            </a:effectLst>
            <a:scene3d>
              <a:camera prst="orthographicFront">
                <a:rot lat="0" lon="0" rev="0"/>
              </a:camera>
              <a:lightRig rig="balanced" dir="t">
                <a:rot lat="0" lon="0" rev="1080000"/>
              </a:lightRig>
            </a:scene3d>
            <a:sp3d>
              <a:bevelT w="38100" h="12700" prst="softRound"/>
            </a:sp3d>
          </c:spPr>
          <c:invertIfNegative val="0"/>
          <c:dPt>
            <c:idx val="23"/>
            <c:invertIfNegative val="0"/>
            <c:bubble3D val="0"/>
            <c:spPr>
              <a:solidFill>
                <a:srgbClr val="00B050"/>
              </a:solidFill>
              <a:ln>
                <a:noFill/>
              </a:ln>
              <a:effectLst>
                <a:outerShdw blurRad="38100" dist="25400" dir="5400000" rotWithShape="0">
                  <a:srgbClr val="000000">
                    <a:alpha val="60000"/>
                  </a:srgbClr>
                </a:outerShdw>
              </a:effectLst>
              <a:scene3d>
                <a:camera prst="orthographicFront">
                  <a:rot lat="0" lon="0" rev="0"/>
                </a:camera>
                <a:lightRig rig="flat" dir="tl">
                  <a:rot lat="0" lon="0" rev="4200000"/>
                </a:lightRig>
              </a:scene3d>
              <a:sp3d prstMaterial="flat">
                <a:bevelT w="50800" h="63500" prst="riblet"/>
              </a:sp3d>
            </c:spPr>
            <c:extLst>
              <c:ext xmlns:c16="http://schemas.microsoft.com/office/drawing/2014/chart" uri="{C3380CC4-5D6E-409C-BE32-E72D297353CC}">
                <c16:uniqueId val="{00000001-BA02-4C56-B93D-44DCA06D72A8}"/>
              </c:ext>
            </c:extLst>
          </c:dPt>
          <c:dPt>
            <c:idx val="34"/>
            <c:invertIfNegative val="0"/>
            <c:bubble3D val="0"/>
            <c:spPr>
              <a:solidFill>
                <a:schemeClr val="accent2">
                  <a:lumMod val="50000"/>
                </a:schemeClr>
              </a:solidFill>
              <a:ln>
                <a:noFill/>
              </a:ln>
              <a:effectLst>
                <a:outerShdw blurRad="38100" dist="25400" dir="5400000" rotWithShape="0">
                  <a:srgbClr val="000000">
                    <a:alpha val="60000"/>
                  </a:srgbClr>
                </a:outerShdw>
              </a:effectLst>
              <a:scene3d>
                <a:camera prst="orthographicFront">
                  <a:rot lat="0" lon="0" rev="0"/>
                </a:camera>
                <a:lightRig rig="flat" dir="tl">
                  <a:rot lat="0" lon="0" rev="4200000"/>
                </a:lightRig>
              </a:scene3d>
              <a:sp3d prstMaterial="flat">
                <a:bevelT w="50800" h="63500" prst="riblet"/>
              </a:sp3d>
            </c:spPr>
            <c:extLst>
              <c:ext xmlns:c16="http://schemas.microsoft.com/office/drawing/2014/chart" uri="{C3380CC4-5D6E-409C-BE32-E72D297353CC}">
                <c16:uniqueId val="{00000003-BA02-4C56-B93D-44DCA06D72A8}"/>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A02-4C56-B93D-44DCA06D72A8}"/>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A02-4C56-B93D-44DCA06D72A8}"/>
                </c:ext>
              </c:extLst>
            </c:dLbl>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A02-4C56-B93D-44DCA06D72A8}"/>
                </c:ext>
              </c:extLst>
            </c:dLbl>
            <c:dLbl>
              <c:idx val="2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A02-4C56-B93D-44DCA06D72A8}"/>
                </c:ext>
              </c:extLst>
            </c:dLbl>
            <c:dLbl>
              <c:idx val="24"/>
              <c:layout>
                <c:manualLayout>
                  <c:x val="0"/>
                  <c:y val="-4.03266885146998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A02-4C56-B93D-44DCA06D72A8}"/>
                </c:ext>
              </c:extLst>
            </c:dLbl>
            <c:dLbl>
              <c:idx val="3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A02-4C56-B93D-44DCA06D72A8}"/>
                </c:ext>
              </c:extLst>
            </c:dLbl>
            <c:dLbl>
              <c:idx val="3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A02-4C56-B93D-44DCA06D72A8}"/>
                </c:ext>
              </c:extLst>
            </c:dLbl>
            <c:dLbl>
              <c:idx val="37"/>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A02-4C56-B93D-44DCA06D72A8}"/>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NG"/>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Sheet4!$A$3:$A$40</c:f>
              <c:strCache>
                <c:ptCount val="38"/>
                <c:pt idx="0">
                  <c:v>LAGOS</c:v>
                </c:pt>
                <c:pt idx="1">
                  <c:v>AKWA-IBOM</c:v>
                </c:pt>
                <c:pt idx="2">
                  <c:v>CROSS RIVER</c:v>
                </c:pt>
                <c:pt idx="3">
                  <c:v>OGUN</c:v>
                </c:pt>
                <c:pt idx="4">
                  <c:v>OSUN</c:v>
                </c:pt>
                <c:pt idx="5">
                  <c:v>RIVERS</c:v>
                </c:pt>
                <c:pt idx="6">
                  <c:v>ENUGU</c:v>
                </c:pt>
                <c:pt idx="7">
                  <c:v>ONDO</c:v>
                </c:pt>
                <c:pt idx="8">
                  <c:v>FCT</c:v>
                </c:pt>
                <c:pt idx="9">
                  <c:v>BAYELSA</c:v>
                </c:pt>
                <c:pt idx="10">
                  <c:v>DELTA</c:v>
                </c:pt>
                <c:pt idx="11">
                  <c:v>BENUE</c:v>
                </c:pt>
                <c:pt idx="12">
                  <c:v>IMO</c:v>
                </c:pt>
                <c:pt idx="13">
                  <c:v>OYO</c:v>
                </c:pt>
                <c:pt idx="14">
                  <c:v>EKITI</c:v>
                </c:pt>
                <c:pt idx="15">
                  <c:v>ANAMBRA</c:v>
                </c:pt>
                <c:pt idx="16">
                  <c:v>PLATEAU</c:v>
                </c:pt>
                <c:pt idx="17">
                  <c:v>EDO</c:v>
                </c:pt>
                <c:pt idx="18">
                  <c:v>KOGI</c:v>
                </c:pt>
                <c:pt idx="19">
                  <c:v>ABIA</c:v>
                </c:pt>
                <c:pt idx="20">
                  <c:v>BORNO</c:v>
                </c:pt>
                <c:pt idx="21">
                  <c:v>KWARA</c:v>
                </c:pt>
                <c:pt idx="22">
                  <c:v>NASARAWA</c:v>
                </c:pt>
                <c:pt idx="23">
                  <c:v>Nigeria</c:v>
                </c:pt>
                <c:pt idx="24">
                  <c:v>EBONYI</c:v>
                </c:pt>
                <c:pt idx="25">
                  <c:v>TARABA</c:v>
                </c:pt>
                <c:pt idx="26">
                  <c:v>NIGER</c:v>
                </c:pt>
                <c:pt idx="27">
                  <c:v>KADUNA</c:v>
                </c:pt>
                <c:pt idx="28">
                  <c:v>YOBE</c:v>
                </c:pt>
                <c:pt idx="29">
                  <c:v>ADAMAWA</c:v>
                </c:pt>
                <c:pt idx="30">
                  <c:v>ZAMFARA</c:v>
                </c:pt>
                <c:pt idx="31">
                  <c:v>KANO</c:v>
                </c:pt>
                <c:pt idx="32">
                  <c:v>KEBBI</c:v>
                </c:pt>
                <c:pt idx="33">
                  <c:v>GOMBE</c:v>
                </c:pt>
                <c:pt idx="34">
                  <c:v>SOKOTO</c:v>
                </c:pt>
                <c:pt idx="35">
                  <c:v>JIGAWA</c:v>
                </c:pt>
                <c:pt idx="36">
                  <c:v>BAUCHI</c:v>
                </c:pt>
                <c:pt idx="37">
                  <c:v>KATSINA</c:v>
                </c:pt>
              </c:strCache>
            </c:strRef>
          </c:cat>
          <c:val>
            <c:numRef>
              <c:f>Sheet4!$B$3:$B$40</c:f>
              <c:numCache>
                <c:formatCode>General</c:formatCode>
                <c:ptCount val="38"/>
                <c:pt idx="0">
                  <c:v>3.4</c:v>
                </c:pt>
                <c:pt idx="1">
                  <c:v>3.6</c:v>
                </c:pt>
                <c:pt idx="2">
                  <c:v>3.7</c:v>
                </c:pt>
                <c:pt idx="3">
                  <c:v>3.8</c:v>
                </c:pt>
                <c:pt idx="4">
                  <c:v>3.8</c:v>
                </c:pt>
                <c:pt idx="5">
                  <c:v>3.9</c:v>
                </c:pt>
                <c:pt idx="6">
                  <c:v>4.0999999999999996</c:v>
                </c:pt>
                <c:pt idx="7">
                  <c:v>4.0999999999999996</c:v>
                </c:pt>
                <c:pt idx="8">
                  <c:v>4.3</c:v>
                </c:pt>
                <c:pt idx="9">
                  <c:v>4.4000000000000004</c:v>
                </c:pt>
                <c:pt idx="10">
                  <c:v>4.4000000000000004</c:v>
                </c:pt>
                <c:pt idx="11">
                  <c:v>4.5</c:v>
                </c:pt>
                <c:pt idx="12">
                  <c:v>4.5</c:v>
                </c:pt>
                <c:pt idx="13">
                  <c:v>4.5</c:v>
                </c:pt>
                <c:pt idx="14">
                  <c:v>4.5999999999999996</c:v>
                </c:pt>
                <c:pt idx="15">
                  <c:v>4.7</c:v>
                </c:pt>
                <c:pt idx="16">
                  <c:v>4.7</c:v>
                </c:pt>
                <c:pt idx="17">
                  <c:v>4.8</c:v>
                </c:pt>
                <c:pt idx="18">
                  <c:v>4.8</c:v>
                </c:pt>
                <c:pt idx="19">
                  <c:v>4.9000000000000004</c:v>
                </c:pt>
                <c:pt idx="20">
                  <c:v>5.2</c:v>
                </c:pt>
                <c:pt idx="21">
                  <c:v>5.2</c:v>
                </c:pt>
                <c:pt idx="22">
                  <c:v>5.3</c:v>
                </c:pt>
                <c:pt idx="23">
                  <c:v>5.3</c:v>
                </c:pt>
                <c:pt idx="24">
                  <c:v>5.4</c:v>
                </c:pt>
                <c:pt idx="25">
                  <c:v>5.4</c:v>
                </c:pt>
                <c:pt idx="26">
                  <c:v>5.8</c:v>
                </c:pt>
                <c:pt idx="27">
                  <c:v>5.9</c:v>
                </c:pt>
                <c:pt idx="28">
                  <c:v>5.9</c:v>
                </c:pt>
                <c:pt idx="29">
                  <c:v>6.1</c:v>
                </c:pt>
                <c:pt idx="30">
                  <c:v>6.4</c:v>
                </c:pt>
                <c:pt idx="31">
                  <c:v>6.5</c:v>
                </c:pt>
                <c:pt idx="32">
                  <c:v>6.5</c:v>
                </c:pt>
                <c:pt idx="33">
                  <c:v>6.6</c:v>
                </c:pt>
                <c:pt idx="34">
                  <c:v>7</c:v>
                </c:pt>
                <c:pt idx="35">
                  <c:v>7.1</c:v>
                </c:pt>
                <c:pt idx="36">
                  <c:v>7.2</c:v>
                </c:pt>
                <c:pt idx="37">
                  <c:v>7.3</c:v>
                </c:pt>
              </c:numCache>
            </c:numRef>
          </c:val>
          <c:extLst>
            <c:ext xmlns:c16="http://schemas.microsoft.com/office/drawing/2014/chart" uri="{C3380CC4-5D6E-409C-BE32-E72D297353CC}">
              <c16:uniqueId val="{00000008-BA02-4C56-B93D-44DCA06D72A8}"/>
            </c:ext>
          </c:extLst>
        </c:ser>
        <c:dLbls>
          <c:showLegendKey val="0"/>
          <c:showVal val="0"/>
          <c:showCatName val="0"/>
          <c:showSerName val="0"/>
          <c:showPercent val="0"/>
          <c:showBubbleSize val="0"/>
        </c:dLbls>
        <c:gapWidth val="100"/>
        <c:overlap val="-24"/>
        <c:axId val="805715768"/>
        <c:axId val="805710672"/>
      </c:barChart>
      <c:catAx>
        <c:axId val="8057157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5400000" spcFirstLastPara="1" vertOverflow="ellipsis"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defRPr>
            </a:pPr>
            <a:endParaRPr lang="en-NG"/>
          </a:p>
        </c:txPr>
        <c:crossAx val="805710672"/>
        <c:crosses val="autoZero"/>
        <c:auto val="1"/>
        <c:lblAlgn val="ctr"/>
        <c:lblOffset val="100"/>
        <c:noMultiLvlLbl val="0"/>
      </c:catAx>
      <c:valAx>
        <c:axId val="8057106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NG"/>
          </a:p>
        </c:txPr>
        <c:crossAx val="805715768"/>
        <c:crosses val="autoZero"/>
        <c:crossBetween val="between"/>
      </c:valAx>
      <c:spPr>
        <a:noFill/>
        <a:ln>
          <a:noFill/>
        </a:ln>
        <a:effectLst/>
      </c:spPr>
    </c:plotArea>
    <c:plotVisOnly val="1"/>
    <c:dispBlanksAs val="gap"/>
    <c:showDLblsOverMax val="0"/>
  </c:chart>
  <c:spPr>
    <a:solidFill>
      <a:schemeClr val="accent5">
        <a:lumMod val="20000"/>
        <a:lumOff val="80000"/>
      </a:schemeClr>
    </a:solidFill>
    <a:ln>
      <a:noFill/>
    </a:ln>
    <a:effectLst/>
  </c:spPr>
  <c:txPr>
    <a:bodyPr/>
    <a:lstStyle/>
    <a:p>
      <a:pPr>
        <a:defRPr sz="1400"/>
      </a:pPr>
      <a:endParaRPr lang="en-NG"/>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GB" dirty="0"/>
              <a:t>Who is who in Sokoto State?</a:t>
            </a:r>
          </a:p>
        </c:rich>
      </c:tx>
      <c:layout>
        <c:manualLayout>
          <c:xMode val="edge"/>
          <c:yMode val="edge"/>
          <c:x val="0.26852394568597016"/>
          <c:y val="5.6954435554636045E-3"/>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NG"/>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0784284776902888E-2"/>
          <c:y val="0.15024825471094547"/>
          <c:w val="0.95953821923728788"/>
          <c:h val="0.84975165773284278"/>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ABD2-4B01-A7BC-97648ACD3CA8}"/>
              </c:ext>
            </c:extLst>
          </c:dPt>
          <c:dPt>
            <c:idx val="1"/>
            <c:bubble3D val="0"/>
            <c:spPr>
              <a:solidFill>
                <a:srgbClr val="7030A0"/>
              </a:solidFill>
              <a:ln w="25400">
                <a:solidFill>
                  <a:schemeClr val="lt1"/>
                </a:solidFill>
              </a:ln>
              <a:effectLst/>
              <a:sp3d contourW="25400">
                <a:contourClr>
                  <a:schemeClr val="lt1"/>
                </a:contourClr>
              </a:sp3d>
            </c:spPr>
            <c:extLst>
              <c:ext xmlns:c16="http://schemas.microsoft.com/office/drawing/2014/chart" uri="{C3380CC4-5D6E-409C-BE32-E72D297353CC}">
                <c16:uniqueId val="{00000003-ABD2-4B01-A7BC-97648ACD3CA8}"/>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ABD2-4B01-A7BC-97648ACD3CA8}"/>
              </c:ext>
            </c:extLst>
          </c:dPt>
          <c:dPt>
            <c:idx val="3"/>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7-ABD2-4B01-A7BC-97648ACD3CA8}"/>
              </c:ext>
            </c:extLst>
          </c:dPt>
          <c:dPt>
            <c:idx val="4"/>
            <c:bubble3D val="0"/>
            <c:explosion val="17"/>
            <c:spPr>
              <a:blipFill>
                <a:blip xmlns:r="http://schemas.openxmlformats.org/officeDocument/2006/relationships" r:embed="rId3"/>
                <a:tile tx="0" ty="0" sx="100000" sy="100000" flip="none" algn="tl"/>
              </a:blipFill>
              <a:ln w="57150">
                <a:solidFill>
                  <a:srgbClr val="C00000"/>
                </a:solidFill>
              </a:ln>
              <a:effectLst/>
              <a:sp3d contourW="57150">
                <a:contourClr>
                  <a:srgbClr val="C00000"/>
                </a:contourClr>
              </a:sp3d>
            </c:spPr>
            <c:extLst>
              <c:ext xmlns:c16="http://schemas.microsoft.com/office/drawing/2014/chart" uri="{C3380CC4-5D6E-409C-BE32-E72D297353CC}">
                <c16:uniqueId val="{00000009-ABD2-4B01-A7BC-97648ACD3CA8}"/>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B-ABD2-4B01-A7BC-97648ACD3CA8}"/>
              </c:ext>
            </c:extLst>
          </c:dPt>
          <c:dLbls>
            <c:dLbl>
              <c:idx val="0"/>
              <c:layout>
                <c:manualLayout>
                  <c:x val="-3.1943511128458492E-3"/>
                  <c:y val="-0.22022381747792596"/>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ABD2-4B01-A7BC-97648ACD3CA8}"/>
                </c:ext>
              </c:extLst>
            </c:dLbl>
            <c:dLbl>
              <c:idx val="2"/>
              <c:layout>
                <c:manualLayout>
                  <c:x val="-5.5031710851697006E-3"/>
                  <c:y val="-8.1634690961644996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ABD2-4B01-A7BC-97648ACD3CA8}"/>
                </c:ext>
              </c:extLst>
            </c:dLbl>
            <c:dLbl>
              <c:idx val="5"/>
              <c:layout>
                <c:manualLayout>
                  <c:x val="2.9813943719893137E-2"/>
                  <c:y val="7.5939247406181399E-3"/>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ABD2-4B01-A7BC-97648ACD3CA8}"/>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NG"/>
              </a:p>
            </c:tx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Sheet2!$B$4:$B$9</c:f>
              <c:strCache>
                <c:ptCount val="6"/>
                <c:pt idx="0">
                  <c:v>Children</c:v>
                </c:pt>
                <c:pt idx="1">
                  <c:v>Out of labour force</c:v>
                </c:pt>
                <c:pt idx="2">
                  <c:v>Unemployed</c:v>
                </c:pt>
                <c:pt idx="3">
                  <c:v>Underemployed</c:v>
                </c:pt>
                <c:pt idx="4">
                  <c:v>Employed</c:v>
                </c:pt>
                <c:pt idx="5">
                  <c:v>Elderly</c:v>
                </c:pt>
              </c:strCache>
            </c:strRef>
          </c:cat>
          <c:val>
            <c:numRef>
              <c:f>Sheet2!$C$4:$C$9</c:f>
              <c:numCache>
                <c:formatCode>_(* #,##0_);_(* \(#,##0\);_(* "-"??_);_(@_)</c:formatCode>
                <c:ptCount val="6"/>
                <c:pt idx="0">
                  <c:v>3012871</c:v>
                </c:pt>
                <c:pt idx="1">
                  <c:v>1329874</c:v>
                </c:pt>
                <c:pt idx="2">
                  <c:v>216339</c:v>
                </c:pt>
                <c:pt idx="3">
                  <c:v>371443</c:v>
                </c:pt>
                <c:pt idx="4">
                  <c:v>969596</c:v>
                </c:pt>
                <c:pt idx="5">
                  <c:v>139166</c:v>
                </c:pt>
              </c:numCache>
            </c:numRef>
          </c:val>
          <c:extLst>
            <c:ext xmlns:c16="http://schemas.microsoft.com/office/drawing/2014/chart" uri="{C3380CC4-5D6E-409C-BE32-E72D297353CC}">
              <c16:uniqueId val="{0000000C-ABD2-4B01-A7BC-97648ACD3CA8}"/>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solidFill>
      <a:schemeClr val="accent4">
        <a:lumMod val="20000"/>
        <a:lumOff val="80000"/>
      </a:schemeClr>
    </a:solidFill>
    <a:ln>
      <a:solidFill>
        <a:schemeClr val="accent4">
          <a:lumMod val="50000"/>
        </a:schemeClr>
      </a:solidFill>
    </a:ln>
    <a:effectLst/>
  </c:spPr>
  <c:txPr>
    <a:bodyPr/>
    <a:lstStyle/>
    <a:p>
      <a:pPr>
        <a:defRPr sz="1200"/>
      </a:pPr>
      <a:endParaRPr lang="en-NG"/>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baseline="0">
                <a:solidFill>
                  <a:schemeClr val="tx1"/>
                </a:solidFill>
                <a:latin typeface="+mn-lt"/>
                <a:ea typeface="+mn-ea"/>
                <a:cs typeface="+mn-cs"/>
              </a:defRPr>
            </a:pPr>
            <a:r>
              <a:rPr lang="en-GB"/>
              <a:t>Who is who in Lagos State?</a:t>
            </a:r>
          </a:p>
        </c:rich>
      </c:tx>
      <c:overlay val="0"/>
      <c:spPr>
        <a:noFill/>
        <a:ln>
          <a:noFill/>
        </a:ln>
        <a:effectLst/>
      </c:spPr>
      <c:txPr>
        <a:bodyPr rot="0" spcFirstLastPara="1" vertOverflow="ellipsis" vert="horz" wrap="square" anchor="ctr" anchorCtr="1"/>
        <a:lstStyle/>
        <a:p>
          <a:pPr>
            <a:defRPr sz="1440" b="1" i="0" u="none" strike="noStrike" kern="1200" baseline="0">
              <a:solidFill>
                <a:schemeClr val="tx1"/>
              </a:solidFill>
              <a:latin typeface="+mn-lt"/>
              <a:ea typeface="+mn-ea"/>
              <a:cs typeface="+mn-cs"/>
            </a:defRPr>
          </a:pPr>
          <a:endParaRPr lang="en-NG"/>
        </a:p>
      </c:txPr>
    </c:title>
    <c:autoTitleDeleted val="0"/>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1966932237804942E-2"/>
          <c:y val="9.9549987960049546E-2"/>
          <c:w val="0.98803307223672754"/>
          <c:h val="0.90044995356791269"/>
        </c:manualLayout>
      </c:layout>
      <c:pie3DChart>
        <c:varyColors val="1"/>
        <c:ser>
          <c:idx val="0"/>
          <c:order val="0"/>
          <c:dPt>
            <c:idx val="0"/>
            <c:bubble3D val="0"/>
            <c:spPr>
              <a:solidFill>
                <a:srgbClr val="7030A0"/>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1-D52E-4FF1-AB9A-CA5B93CE13A0}"/>
              </c:ext>
            </c:extLst>
          </c:dPt>
          <c:dPt>
            <c:idx val="1"/>
            <c:bubble3D val="0"/>
            <c:spPr>
              <a:solidFill>
                <a:srgbClr val="FFC000"/>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3-D52E-4FF1-AB9A-CA5B93CE13A0}"/>
              </c:ext>
            </c:extLst>
          </c:dPt>
          <c:dPt>
            <c:idx val="2"/>
            <c:bubble3D val="0"/>
            <c:spPr>
              <a:solidFill>
                <a:schemeClr val="accent3"/>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5-D52E-4FF1-AB9A-CA5B93CE13A0}"/>
              </c:ext>
            </c:extLst>
          </c:dPt>
          <c:dPt>
            <c:idx val="3"/>
            <c:bubble3D val="0"/>
            <c:spPr>
              <a:solidFill>
                <a:schemeClr val="accent2">
                  <a:lumMod val="50000"/>
                </a:schemeClr>
              </a:solidFill>
              <a:ln>
                <a:solidFill>
                  <a:schemeClr val="accent2">
                    <a:lumMod val="50000"/>
                  </a:schemeClr>
                </a:solidFill>
              </a:ln>
              <a:effectLst>
                <a:outerShdw blurRad="88900" sx="102000" sy="102000" algn="ctr" rotWithShape="0">
                  <a:prstClr val="black">
                    <a:alpha val="20000"/>
                  </a:prstClr>
                </a:outerShdw>
              </a:effectLst>
              <a:scene3d>
                <a:camera prst="orthographicFront"/>
                <a:lightRig rig="threePt" dir="t"/>
              </a:scene3d>
              <a:sp3d prstMaterial="matte">
                <a:contourClr>
                  <a:schemeClr val="accent2">
                    <a:lumMod val="50000"/>
                  </a:schemeClr>
                </a:contourClr>
              </a:sp3d>
            </c:spPr>
            <c:extLst>
              <c:ext xmlns:c16="http://schemas.microsoft.com/office/drawing/2014/chart" uri="{C3380CC4-5D6E-409C-BE32-E72D297353CC}">
                <c16:uniqueId val="{00000007-D52E-4FF1-AB9A-CA5B93CE13A0}"/>
              </c:ext>
            </c:extLst>
          </c:dPt>
          <c:dPt>
            <c:idx val="4"/>
            <c:bubble3D val="0"/>
            <c:spPr>
              <a:solidFill>
                <a:srgbClr val="92D050"/>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9-D52E-4FF1-AB9A-CA5B93CE13A0}"/>
              </c:ext>
            </c:extLst>
          </c:dPt>
          <c:dPt>
            <c:idx val="5"/>
            <c:bubble3D val="0"/>
            <c:spPr>
              <a:solidFill>
                <a:schemeClr val="accent6"/>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B-D52E-4FF1-AB9A-CA5B93CE13A0}"/>
              </c:ext>
            </c:extLst>
          </c:dPt>
          <c:dLbls>
            <c:dLbl>
              <c:idx val="4"/>
              <c:layout>
                <c:manualLayout>
                  <c:x val="5.5882811482768309E-2"/>
                  <c:y val="6.273961367488402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D52E-4FF1-AB9A-CA5B93CE13A0}"/>
                </c:ext>
              </c:extLst>
            </c:dLbl>
            <c:spPr>
              <a:solidFill>
                <a:schemeClr val="accent5">
                  <a:lumMod val="20000"/>
                  <a:lumOff val="80000"/>
                </a:schemeClr>
              </a:solid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NG"/>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Sheet1!$B$40:$B$45</c:f>
              <c:strCache>
                <c:ptCount val="6"/>
                <c:pt idx="0">
                  <c:v>Children</c:v>
                </c:pt>
                <c:pt idx="1">
                  <c:v>Unemployed</c:v>
                </c:pt>
                <c:pt idx="2">
                  <c:v>Underemployed</c:v>
                </c:pt>
                <c:pt idx="3">
                  <c:v>Fully employed</c:v>
                </c:pt>
                <c:pt idx="4">
                  <c:v>Out of Labour</c:v>
                </c:pt>
                <c:pt idx="5">
                  <c:v>Elderly</c:v>
                </c:pt>
              </c:strCache>
            </c:strRef>
          </c:cat>
          <c:val>
            <c:numRef>
              <c:f>Sheet1!$C$40:$C$45</c:f>
              <c:numCache>
                <c:formatCode>General</c:formatCode>
                <c:ptCount val="6"/>
                <c:pt idx="0">
                  <c:v>8400424</c:v>
                </c:pt>
                <c:pt idx="1">
                  <c:v>1908435</c:v>
                </c:pt>
                <c:pt idx="2">
                  <c:v>4303142</c:v>
                </c:pt>
                <c:pt idx="3">
                  <c:v>8763426</c:v>
                </c:pt>
                <c:pt idx="4">
                  <c:v>2605150</c:v>
                </c:pt>
                <c:pt idx="5">
                  <c:v>1300761</c:v>
                </c:pt>
              </c:numCache>
            </c:numRef>
          </c:val>
          <c:extLst>
            <c:ext xmlns:c16="http://schemas.microsoft.com/office/drawing/2014/chart" uri="{C3380CC4-5D6E-409C-BE32-E72D297353CC}">
              <c16:uniqueId val="{0000000C-D52E-4FF1-AB9A-CA5B93CE13A0}"/>
            </c:ext>
          </c:extLst>
        </c:ser>
        <c:dLbls>
          <c:dLblPos val="inEnd"/>
          <c:showLegendKey val="0"/>
          <c:showVal val="0"/>
          <c:showCatName val="1"/>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lumMod val="20000"/>
        <a:lumOff val="80000"/>
      </a:schemeClr>
    </a:solidFill>
    <a:ln w="9525" cap="flat" cmpd="sng" algn="ctr">
      <a:solidFill>
        <a:schemeClr val="accent4">
          <a:lumMod val="50000"/>
        </a:schemeClr>
      </a:solidFill>
      <a:round/>
    </a:ln>
    <a:effectLst/>
  </c:spPr>
  <c:txPr>
    <a:bodyPr/>
    <a:lstStyle/>
    <a:p>
      <a:pPr>
        <a:defRPr sz="1200">
          <a:solidFill>
            <a:schemeClr val="tx1"/>
          </a:solidFill>
        </a:defRPr>
      </a:pPr>
      <a:endParaRPr lang="en-NG"/>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cap="all" baseline="0">
                <a:solidFill>
                  <a:schemeClr val="tx1">
                    <a:lumMod val="65000"/>
                    <a:lumOff val="35000"/>
                  </a:schemeClr>
                </a:solidFill>
                <a:latin typeface="+mn-lt"/>
                <a:ea typeface="+mn-ea"/>
                <a:cs typeface="+mn-cs"/>
              </a:defRPr>
            </a:pPr>
            <a:r>
              <a:rPr lang="en-GB"/>
              <a:t>NIGERIA, 2021</a:t>
            </a:r>
          </a:p>
        </c:rich>
      </c:tx>
      <c:overlay val="0"/>
      <c:spPr>
        <a:noFill/>
        <a:ln>
          <a:noFill/>
        </a:ln>
        <a:effectLst/>
      </c:spPr>
      <c:txPr>
        <a:bodyPr rot="0" spcFirstLastPara="1" vertOverflow="ellipsis" vert="horz" wrap="square" anchor="ctr" anchorCtr="1"/>
        <a:lstStyle/>
        <a:p>
          <a:pPr>
            <a:defRPr sz="1440" b="1" i="0" u="none" strike="noStrike" kern="1200" cap="all" baseline="0">
              <a:solidFill>
                <a:schemeClr val="tx1">
                  <a:lumMod val="65000"/>
                  <a:lumOff val="35000"/>
                </a:schemeClr>
              </a:solidFill>
              <a:latin typeface="+mn-lt"/>
              <a:ea typeface="+mn-ea"/>
              <a:cs typeface="+mn-cs"/>
            </a:defRPr>
          </a:pPr>
          <a:endParaRPr lang="en-NG"/>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5555555555555558E-3"/>
          <c:y val="0.14856481481481484"/>
          <c:w val="0.99444444444444446"/>
          <c:h val="0.81034667541557293"/>
        </c:manualLayout>
      </c:layout>
      <c:pie3DChart>
        <c:varyColors val="1"/>
        <c:ser>
          <c:idx val="0"/>
          <c:order val="0"/>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1487-4865-8A91-1F5E473FEEFF}"/>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1487-4865-8A91-1F5E473FEEFF}"/>
              </c:ext>
            </c:extLst>
          </c:dPt>
          <c:dPt>
            <c:idx val="2"/>
            <c:bubble3D val="0"/>
            <c:explosion val="22"/>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1487-4865-8A91-1F5E473FEEFF}"/>
              </c:ext>
            </c:extLst>
          </c:dPt>
          <c:dPt>
            <c:idx val="3"/>
            <c:bubble3D val="0"/>
            <c:explosion val="21"/>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1487-4865-8A91-1F5E473FEEFF}"/>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9-1487-4865-8A91-1F5E473FEEFF}"/>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B-1487-4865-8A91-1F5E473FEEFF}"/>
              </c:ext>
            </c:extLst>
          </c:dPt>
          <c:dLbls>
            <c:dLbl>
              <c:idx val="0"/>
              <c:spPr>
                <a:noFill/>
                <a:ln>
                  <a:noFill/>
                </a:ln>
                <a:effectLst/>
              </c:spPr>
              <c:txPr>
                <a:bodyPr rot="0" spcFirstLastPara="1" vertOverflow="ellipsis" vert="horz" wrap="square" anchor="ctr" anchorCtr="1"/>
                <a:lstStyle/>
                <a:p>
                  <a:pPr>
                    <a:defRPr sz="1200" b="1" i="0" u="none" strike="noStrike" kern="1200" spc="0" baseline="0">
                      <a:solidFill>
                        <a:schemeClr val="accent1"/>
                      </a:solidFill>
                      <a:latin typeface="+mn-lt"/>
                      <a:ea typeface="+mn-ea"/>
                      <a:cs typeface="+mn-cs"/>
                    </a:defRPr>
                  </a:pPr>
                  <a:endParaRPr lang="en-NG"/>
                </a:p>
              </c:txPr>
              <c:dLblPos val="outEnd"/>
              <c:showLegendKey val="0"/>
              <c:showVal val="1"/>
              <c:showCatName val="1"/>
              <c:showSerName val="0"/>
              <c:showPercent val="1"/>
              <c:showBubbleSize val="0"/>
              <c:extLst>
                <c:ext xmlns:c16="http://schemas.microsoft.com/office/drawing/2014/chart" uri="{C3380CC4-5D6E-409C-BE32-E72D297353CC}">
                  <c16:uniqueId val="{00000001-1487-4865-8A91-1F5E473FEEFF}"/>
                </c:ext>
              </c:extLst>
            </c:dLbl>
            <c:dLbl>
              <c:idx val="1"/>
              <c:spPr>
                <a:noFill/>
                <a:ln>
                  <a:noFill/>
                </a:ln>
                <a:effectLst/>
              </c:spPr>
              <c:txPr>
                <a:bodyPr rot="0" spcFirstLastPara="1" vertOverflow="ellipsis" vert="horz" wrap="square" anchor="ctr" anchorCtr="1"/>
                <a:lstStyle/>
                <a:p>
                  <a:pPr>
                    <a:defRPr sz="1200" b="1" i="0" u="none" strike="noStrike" kern="1200" spc="0" baseline="0">
                      <a:solidFill>
                        <a:schemeClr val="accent2"/>
                      </a:solidFill>
                      <a:latin typeface="+mn-lt"/>
                      <a:ea typeface="+mn-ea"/>
                      <a:cs typeface="+mn-cs"/>
                    </a:defRPr>
                  </a:pPr>
                  <a:endParaRPr lang="en-NG"/>
                </a:p>
              </c:txPr>
              <c:dLblPos val="outEnd"/>
              <c:showLegendKey val="0"/>
              <c:showVal val="1"/>
              <c:showCatName val="1"/>
              <c:showSerName val="0"/>
              <c:showPercent val="1"/>
              <c:showBubbleSize val="0"/>
              <c:extLst>
                <c:ext xmlns:c16="http://schemas.microsoft.com/office/drawing/2014/chart" uri="{C3380CC4-5D6E-409C-BE32-E72D297353CC}">
                  <c16:uniqueId val="{00000003-1487-4865-8A91-1F5E473FEEFF}"/>
                </c:ext>
              </c:extLst>
            </c:dLbl>
            <c:dLbl>
              <c:idx val="2"/>
              <c:spPr>
                <a:noFill/>
                <a:ln>
                  <a:noFill/>
                </a:ln>
                <a:effectLst/>
              </c:spPr>
              <c:txPr>
                <a:bodyPr rot="0" spcFirstLastPara="1" vertOverflow="ellipsis" vert="horz" wrap="square" anchor="ctr" anchorCtr="1"/>
                <a:lstStyle/>
                <a:p>
                  <a:pPr>
                    <a:defRPr sz="1200" b="1" i="0" u="none" strike="noStrike" kern="1200" spc="0" baseline="0">
                      <a:solidFill>
                        <a:schemeClr val="accent3"/>
                      </a:solidFill>
                      <a:latin typeface="+mn-lt"/>
                      <a:ea typeface="+mn-ea"/>
                      <a:cs typeface="+mn-cs"/>
                    </a:defRPr>
                  </a:pPr>
                  <a:endParaRPr lang="en-NG"/>
                </a:p>
              </c:txPr>
              <c:dLblPos val="outEnd"/>
              <c:showLegendKey val="0"/>
              <c:showVal val="1"/>
              <c:showCatName val="1"/>
              <c:showSerName val="0"/>
              <c:showPercent val="1"/>
              <c:showBubbleSize val="0"/>
              <c:extLst>
                <c:ext xmlns:c16="http://schemas.microsoft.com/office/drawing/2014/chart" uri="{C3380CC4-5D6E-409C-BE32-E72D297353CC}">
                  <c16:uniqueId val="{00000005-1487-4865-8A91-1F5E473FEEFF}"/>
                </c:ext>
              </c:extLst>
            </c:dLbl>
            <c:dLbl>
              <c:idx val="3"/>
              <c:spPr>
                <a:noFill/>
                <a:ln>
                  <a:noFill/>
                </a:ln>
                <a:effectLst/>
              </c:spPr>
              <c:txPr>
                <a:bodyPr rot="0" spcFirstLastPara="1" vertOverflow="ellipsis" vert="horz" wrap="square" anchor="ctr" anchorCtr="1"/>
                <a:lstStyle/>
                <a:p>
                  <a:pPr>
                    <a:defRPr sz="1200" b="1" i="0" u="none" strike="noStrike" kern="1200" spc="0" baseline="0">
                      <a:solidFill>
                        <a:schemeClr val="accent4"/>
                      </a:solidFill>
                      <a:latin typeface="+mn-lt"/>
                      <a:ea typeface="+mn-ea"/>
                      <a:cs typeface="+mn-cs"/>
                    </a:defRPr>
                  </a:pPr>
                  <a:endParaRPr lang="en-NG"/>
                </a:p>
              </c:txPr>
              <c:dLblPos val="outEnd"/>
              <c:showLegendKey val="0"/>
              <c:showVal val="1"/>
              <c:showCatName val="1"/>
              <c:showSerName val="0"/>
              <c:showPercent val="1"/>
              <c:showBubbleSize val="0"/>
              <c:extLst>
                <c:ext xmlns:c16="http://schemas.microsoft.com/office/drawing/2014/chart" uri="{C3380CC4-5D6E-409C-BE32-E72D297353CC}">
                  <c16:uniqueId val="{00000007-1487-4865-8A91-1F5E473FEEFF}"/>
                </c:ext>
              </c:extLst>
            </c:dLbl>
            <c:dLbl>
              <c:idx val="4"/>
              <c:spPr>
                <a:noFill/>
                <a:ln>
                  <a:noFill/>
                </a:ln>
                <a:effectLst/>
              </c:spPr>
              <c:txPr>
                <a:bodyPr rot="0" spcFirstLastPara="1" vertOverflow="ellipsis" vert="horz" wrap="square" anchor="ctr" anchorCtr="1"/>
                <a:lstStyle/>
                <a:p>
                  <a:pPr>
                    <a:defRPr sz="1200" b="1" i="0" u="none" strike="noStrike" kern="1200" spc="0" baseline="0">
                      <a:solidFill>
                        <a:schemeClr val="accent5"/>
                      </a:solidFill>
                      <a:latin typeface="+mn-lt"/>
                      <a:ea typeface="+mn-ea"/>
                      <a:cs typeface="+mn-cs"/>
                    </a:defRPr>
                  </a:pPr>
                  <a:endParaRPr lang="en-NG"/>
                </a:p>
              </c:txPr>
              <c:dLblPos val="outEnd"/>
              <c:showLegendKey val="0"/>
              <c:showVal val="1"/>
              <c:showCatName val="1"/>
              <c:showSerName val="0"/>
              <c:showPercent val="1"/>
              <c:showBubbleSize val="0"/>
              <c:extLst>
                <c:ext xmlns:c16="http://schemas.microsoft.com/office/drawing/2014/chart" uri="{C3380CC4-5D6E-409C-BE32-E72D297353CC}">
                  <c16:uniqueId val="{00000009-1487-4865-8A91-1F5E473FEEFF}"/>
                </c:ext>
              </c:extLst>
            </c:dLbl>
            <c:dLbl>
              <c:idx val="5"/>
              <c:spPr>
                <a:noFill/>
                <a:ln>
                  <a:noFill/>
                </a:ln>
                <a:effectLst/>
              </c:spPr>
              <c:txPr>
                <a:bodyPr rot="0" spcFirstLastPara="1" vertOverflow="ellipsis" vert="horz" wrap="square" anchor="ctr" anchorCtr="1"/>
                <a:lstStyle/>
                <a:p>
                  <a:pPr>
                    <a:defRPr sz="1200" b="1" i="0" u="none" strike="noStrike" kern="1200" spc="0" baseline="0">
                      <a:solidFill>
                        <a:schemeClr val="accent6"/>
                      </a:solidFill>
                      <a:latin typeface="+mn-lt"/>
                      <a:ea typeface="+mn-ea"/>
                      <a:cs typeface="+mn-cs"/>
                    </a:defRPr>
                  </a:pPr>
                  <a:endParaRPr lang="en-NG"/>
                </a:p>
              </c:txPr>
              <c:dLblPos val="outEnd"/>
              <c:showLegendKey val="0"/>
              <c:showVal val="1"/>
              <c:showCatName val="1"/>
              <c:showSerName val="0"/>
              <c:showPercent val="1"/>
              <c:showBubbleSize val="0"/>
              <c:extLst>
                <c:ext xmlns:c16="http://schemas.microsoft.com/office/drawing/2014/chart" uri="{C3380CC4-5D6E-409C-BE32-E72D297353CC}">
                  <c16:uniqueId val="{0000000B-1487-4865-8A91-1F5E473FEEFF}"/>
                </c:ext>
              </c:extLst>
            </c:dLbl>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Sheet5!$F$7:$F$12</c:f>
              <c:strCache>
                <c:ptCount val="6"/>
                <c:pt idx="0">
                  <c:v>Children</c:v>
                </c:pt>
                <c:pt idx="1">
                  <c:v>Out of labour</c:v>
                </c:pt>
                <c:pt idx="2">
                  <c:v>Unemployed*</c:v>
                </c:pt>
                <c:pt idx="3">
                  <c:v>Underemployed*</c:v>
                </c:pt>
                <c:pt idx="4">
                  <c:v>Employed</c:v>
                </c:pt>
                <c:pt idx="5">
                  <c:v>Old Age</c:v>
                </c:pt>
              </c:strCache>
            </c:strRef>
          </c:cat>
          <c:val>
            <c:numRef>
              <c:f>Sheet5!$G$7:$G$12</c:f>
              <c:numCache>
                <c:formatCode>_-* #,##0_-;\-* #,##0_-;_-* "-"??_-;_-@_-</c:formatCode>
                <c:ptCount val="6"/>
                <c:pt idx="0">
                  <c:v>97282.946999999986</c:v>
                </c:pt>
                <c:pt idx="1">
                  <c:v>34024.22453</c:v>
                </c:pt>
                <c:pt idx="2">
                  <c:v>20853.556969999998</c:v>
                </c:pt>
                <c:pt idx="3">
                  <c:v>21951.1126</c:v>
                </c:pt>
                <c:pt idx="4">
                  <c:v>32926.668899999997</c:v>
                </c:pt>
                <c:pt idx="5">
                  <c:v>6362.8125000000018</c:v>
                </c:pt>
              </c:numCache>
            </c:numRef>
          </c:val>
          <c:extLst>
            <c:ext xmlns:c16="http://schemas.microsoft.com/office/drawing/2014/chart" uri="{C3380CC4-5D6E-409C-BE32-E72D297353CC}">
              <c16:uniqueId val="{0000000C-1487-4865-8A91-1F5E473FEEFF}"/>
            </c:ext>
          </c:extLst>
        </c:ser>
        <c:dLbls>
          <c:dLblPos val="outEnd"/>
          <c:showLegendKey val="0"/>
          <c:showVal val="0"/>
          <c:showCatName val="0"/>
          <c:showSerName val="0"/>
          <c:showPercent val="1"/>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6">
        <a:lumMod val="20000"/>
        <a:lumOff val="80000"/>
      </a:schemeClr>
    </a:solidFill>
    <a:ln>
      <a:solidFill>
        <a:schemeClr val="accent4">
          <a:lumMod val="50000"/>
        </a:schemeClr>
      </a:solidFill>
    </a:ln>
    <a:effectLst/>
  </c:spPr>
  <c:txPr>
    <a:bodyPr/>
    <a:lstStyle/>
    <a:p>
      <a:pPr>
        <a:defRPr sz="1200"/>
      </a:pPr>
      <a:endParaRPr lang="en-NG"/>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baseline="0">
                <a:solidFill>
                  <a:schemeClr val="tx2"/>
                </a:solidFill>
                <a:latin typeface="+mn-lt"/>
                <a:ea typeface="+mn-ea"/>
                <a:cs typeface="+mn-cs"/>
              </a:defRPr>
            </a:pPr>
            <a:r>
              <a:rPr lang="en-US" sz="1680" b="1" i="0" u="none" strike="noStrike" baseline="0" dirty="0">
                <a:effectLst/>
              </a:rPr>
              <a:t>Contribution of Different Age Groups to GDP by Production/</a:t>
            </a:r>
            <a:r>
              <a:rPr lang="en-US" dirty="0"/>
              <a:t>Income</a:t>
            </a:r>
          </a:p>
        </c:rich>
      </c:tx>
      <c:layout>
        <c:manualLayout>
          <c:xMode val="edge"/>
          <c:yMode val="edge"/>
          <c:x val="0.11340033780113991"/>
          <c:y val="0"/>
        </c:manualLayout>
      </c:layout>
      <c:overlay val="0"/>
      <c:spPr>
        <a:solidFill>
          <a:schemeClr val="accent2">
            <a:lumMod val="20000"/>
            <a:lumOff val="80000"/>
          </a:schemeClr>
        </a:solidFill>
        <a:ln>
          <a:noFill/>
        </a:ln>
        <a:effectLst/>
      </c:spPr>
      <c:txPr>
        <a:bodyPr rot="0" spcFirstLastPara="1" vertOverflow="ellipsis" vert="horz" wrap="square" anchor="ctr" anchorCtr="1"/>
        <a:lstStyle/>
        <a:p>
          <a:pPr>
            <a:defRPr sz="1680" b="1" i="0" u="none" strike="noStrike" kern="1200" baseline="0">
              <a:solidFill>
                <a:schemeClr val="tx2"/>
              </a:solidFill>
              <a:latin typeface="+mn-lt"/>
              <a:ea typeface="+mn-ea"/>
              <a:cs typeface="+mn-cs"/>
            </a:defRPr>
          </a:pPr>
          <a:endParaRPr lang="en-NG"/>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2025808155292193E-2"/>
          <c:y val="0.28951690496870186"/>
          <c:w val="0.98797423076504254"/>
          <c:h val="0.68450647498184025"/>
        </c:manualLayout>
      </c:layout>
      <c:pie3DChart>
        <c:varyColors val="1"/>
        <c:ser>
          <c:idx val="0"/>
          <c:order val="0"/>
          <c:tx>
            <c:strRef>
              <c:f>Sheet3!$A$15</c:f>
              <c:strCache>
                <c:ptCount val="1"/>
                <c:pt idx="0">
                  <c:v>Labor Income</c:v>
                </c:pt>
              </c:strCache>
            </c:strRef>
          </c:tx>
          <c:explosion val="9"/>
          <c:dPt>
            <c:idx val="0"/>
            <c:bubble3D val="0"/>
            <c:spPr>
              <a:solidFill>
                <a:srgbClr val="7030A0"/>
              </a:solidFill>
              <a:ln>
                <a:noFill/>
              </a:ln>
              <a:effectLst/>
              <a:sp3d/>
            </c:spPr>
            <c:extLst>
              <c:ext xmlns:c16="http://schemas.microsoft.com/office/drawing/2014/chart" uri="{C3380CC4-5D6E-409C-BE32-E72D297353CC}">
                <c16:uniqueId val="{00000001-0D1F-4049-A97E-FE38DA480A8C}"/>
              </c:ext>
            </c:extLst>
          </c:dPt>
          <c:dPt>
            <c:idx val="1"/>
            <c:bubble3D val="0"/>
            <c:spPr>
              <a:solidFill>
                <a:schemeClr val="accent3">
                  <a:lumMod val="60000"/>
                  <a:lumOff val="40000"/>
                </a:schemeClr>
              </a:solidFill>
              <a:ln>
                <a:noFill/>
              </a:ln>
              <a:effectLst/>
              <a:sp3d/>
            </c:spPr>
            <c:extLst>
              <c:ext xmlns:c16="http://schemas.microsoft.com/office/drawing/2014/chart" uri="{C3380CC4-5D6E-409C-BE32-E72D297353CC}">
                <c16:uniqueId val="{00000003-0D1F-4049-A97E-FE38DA480A8C}"/>
              </c:ext>
            </c:extLst>
          </c:dPt>
          <c:dPt>
            <c:idx val="2"/>
            <c:bubble3D val="0"/>
            <c:spPr>
              <a:solidFill>
                <a:srgbClr val="00B050"/>
              </a:solidFill>
              <a:ln>
                <a:noFill/>
              </a:ln>
              <a:effectLst/>
              <a:sp3d/>
            </c:spPr>
            <c:extLst>
              <c:ext xmlns:c16="http://schemas.microsoft.com/office/drawing/2014/chart" uri="{C3380CC4-5D6E-409C-BE32-E72D297353CC}">
                <c16:uniqueId val="{00000005-0D1F-4049-A97E-FE38DA480A8C}"/>
              </c:ext>
            </c:extLst>
          </c:dPt>
          <c:dPt>
            <c:idx val="3"/>
            <c:bubble3D val="0"/>
            <c:spPr>
              <a:solidFill>
                <a:srgbClr val="00B0F0"/>
              </a:solidFill>
              <a:ln>
                <a:noFill/>
              </a:ln>
              <a:effectLst/>
              <a:sp3d/>
            </c:spPr>
            <c:extLst>
              <c:ext xmlns:c16="http://schemas.microsoft.com/office/drawing/2014/chart" uri="{C3380CC4-5D6E-409C-BE32-E72D297353CC}">
                <c16:uniqueId val="{00000007-0D1F-4049-A97E-FE38DA480A8C}"/>
              </c:ext>
            </c:extLst>
          </c:dPt>
          <c:dPt>
            <c:idx val="4"/>
            <c:bubble3D val="0"/>
            <c:spPr>
              <a:solidFill>
                <a:schemeClr val="accent3">
                  <a:lumMod val="75000"/>
                </a:schemeClr>
              </a:solidFill>
              <a:ln>
                <a:noFill/>
              </a:ln>
              <a:effectLst/>
              <a:sp3d/>
            </c:spPr>
            <c:extLst>
              <c:ext xmlns:c16="http://schemas.microsoft.com/office/drawing/2014/chart" uri="{C3380CC4-5D6E-409C-BE32-E72D297353CC}">
                <c16:uniqueId val="{00000009-0D1F-4049-A97E-FE38DA480A8C}"/>
              </c:ext>
            </c:extLst>
          </c:dPt>
          <c:dLbls>
            <c:dLbl>
              <c:idx val="0"/>
              <c:layout>
                <c:manualLayout>
                  <c:x val="9.5582329723081519E-2"/>
                  <c:y val="-1.3537623258447774E-2"/>
                </c:manualLayout>
              </c:layout>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NG"/>
                </a:p>
              </c:txPr>
              <c:dLblPos val="bestFit"/>
              <c:showLegendKey val="0"/>
              <c:showVal val="0"/>
              <c:showCatName val="1"/>
              <c:showSerName val="0"/>
              <c:showPercent val="1"/>
              <c:showBubbleSize val="0"/>
              <c:extLst>
                <c:ext xmlns:c15="http://schemas.microsoft.com/office/drawing/2012/chart" uri="{CE6537A1-D6FC-4f65-9D91-7224C49458BB}">
                  <c15:layout>
                    <c:manualLayout>
                      <c:w val="0.25661737747551155"/>
                      <c:h val="0.11570846800272704"/>
                    </c:manualLayout>
                  </c15:layout>
                </c:ext>
                <c:ext xmlns:c16="http://schemas.microsoft.com/office/drawing/2014/chart" uri="{C3380CC4-5D6E-409C-BE32-E72D297353CC}">
                  <c16:uniqueId val="{00000001-0D1F-4049-A97E-FE38DA480A8C}"/>
                </c:ext>
              </c:extLst>
            </c:dLbl>
            <c:dLbl>
              <c:idx val="1"/>
              <c:layout>
                <c:manualLayout>
                  <c:x val="4.7590754373706197E-2"/>
                  <c:y val="2.8212604595932739E-2"/>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NG"/>
                </a:p>
              </c:txPr>
              <c:dLblPos val="bestFit"/>
              <c:showLegendKey val="0"/>
              <c:showVal val="0"/>
              <c:showCatName val="1"/>
              <c:showSerName val="0"/>
              <c:showPercent val="1"/>
              <c:showBubbleSize val="0"/>
              <c:extLst>
                <c:ext xmlns:c15="http://schemas.microsoft.com/office/drawing/2012/chart" uri="{CE6537A1-D6FC-4f65-9D91-7224C49458BB}">
                  <c15:layout>
                    <c:manualLayout>
                      <c:w val="0.21547697780310696"/>
                      <c:h val="0.11570846800272704"/>
                    </c:manualLayout>
                  </c15:layout>
                </c:ext>
                <c:ext xmlns:c16="http://schemas.microsoft.com/office/drawing/2014/chart" uri="{C3380CC4-5D6E-409C-BE32-E72D297353CC}">
                  <c16:uniqueId val="{00000003-0D1F-4049-A97E-FE38DA480A8C}"/>
                </c:ext>
              </c:extLst>
            </c:dLbl>
            <c:dLbl>
              <c:idx val="2"/>
              <c:layout>
                <c:manualLayout>
                  <c:x val="-0.15476489407800489"/>
                  <c:y val="-0.2154860488814631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D1F-4049-A97E-FE38DA480A8C}"/>
                </c:ext>
              </c:extLst>
            </c:dLbl>
            <c:dLbl>
              <c:idx val="3"/>
              <c:layout>
                <c:manualLayout>
                  <c:x val="5.3904484775486256E-3"/>
                  <c:y val="1.085486745819512E-2"/>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NG"/>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D1F-4049-A97E-FE38DA480A8C}"/>
                </c:ext>
              </c:extLst>
            </c:dLbl>
            <c:dLbl>
              <c:idx val="4"/>
              <c:layout>
                <c:manualLayout>
                  <c:x val="-2.7437692074970692E-2"/>
                  <c:y val="1.5051493814973128E-2"/>
                </c:manualLayout>
              </c:layout>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NG"/>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D1F-4049-A97E-FE38DA480A8C}"/>
                </c:ext>
              </c:extLst>
            </c:dLbl>
            <c:spPr>
              <a:noFill/>
              <a:ln>
                <a:noFill/>
              </a:ln>
              <a:effectLst/>
            </c:spPr>
            <c:txPr>
              <a:bodyPr rot="0" spcFirstLastPara="1" vertOverflow="ellipsis" vert="horz" wrap="square" anchor="ctr" anchorCtr="1"/>
              <a:lstStyle/>
              <a:p>
                <a:pPr>
                  <a:defRPr sz="1400" b="0" i="0" u="none" strike="noStrike" kern="1200" baseline="0">
                    <a:solidFill>
                      <a:schemeClr val="accent2">
                        <a:lumMod val="40000"/>
                        <a:lumOff val="60000"/>
                      </a:schemeClr>
                    </a:solidFill>
                    <a:latin typeface="+mn-lt"/>
                    <a:ea typeface="+mn-ea"/>
                    <a:cs typeface="+mn-cs"/>
                  </a:defRPr>
                </a:pPr>
                <a:endParaRPr lang="en-NG"/>
              </a:p>
            </c:txPr>
            <c:dLblPos val="ctr"/>
            <c:showLegendKey val="0"/>
            <c:showVal val="0"/>
            <c:showCatName val="1"/>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Sheet3!$B$14:$F$14</c:f>
              <c:strCache>
                <c:ptCount val="5"/>
                <c:pt idx="0">
                  <c:v>Children (0-16yrs)</c:v>
                </c:pt>
                <c:pt idx="1">
                  <c:v>Youths (16-25)</c:v>
                </c:pt>
                <c:pt idx="2">
                  <c:v>Prime working age (26 - 54 yrs)</c:v>
                </c:pt>
                <c:pt idx="3">
                  <c:v>Early retirees (55 - 64yrs)</c:v>
                </c:pt>
                <c:pt idx="4">
                  <c:v>Retired and other Elderly</c:v>
                </c:pt>
              </c:strCache>
            </c:strRef>
          </c:cat>
          <c:val>
            <c:numRef>
              <c:f>Sheet3!$B$15:$F$15</c:f>
              <c:numCache>
                <c:formatCode>General</c:formatCode>
                <c:ptCount val="5"/>
                <c:pt idx="0">
                  <c:v>156339.65504790423</c:v>
                </c:pt>
                <c:pt idx="1">
                  <c:v>1898418.0456845725</c:v>
                </c:pt>
                <c:pt idx="2">
                  <c:v>13538375.028759683</c:v>
                </c:pt>
                <c:pt idx="3">
                  <c:v>2525355.2452948359</c:v>
                </c:pt>
                <c:pt idx="4">
                  <c:v>487983.71423770831</c:v>
                </c:pt>
              </c:numCache>
            </c:numRef>
          </c:val>
          <c:extLst>
            <c:ext xmlns:c16="http://schemas.microsoft.com/office/drawing/2014/chart" uri="{C3380CC4-5D6E-409C-BE32-E72D297353CC}">
              <c16:uniqueId val="{0000000A-0D1F-4049-A97E-FE38DA480A8C}"/>
            </c:ext>
          </c:extLst>
        </c:ser>
        <c:dLbls>
          <c:dLblPos val="ctr"/>
          <c:showLegendKey val="0"/>
          <c:showVal val="0"/>
          <c:showCatName val="1"/>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4">
        <a:lumMod val="20000"/>
        <a:lumOff val="80000"/>
      </a:schemeClr>
    </a:solidFill>
    <a:ln>
      <a:noFill/>
    </a:ln>
    <a:effectLst/>
  </c:spPr>
  <c:txPr>
    <a:bodyPr/>
    <a:lstStyle/>
    <a:p>
      <a:pPr>
        <a:defRPr sz="1400"/>
      </a:pPr>
      <a:endParaRPr lang="en-NG"/>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none" spc="20" baseline="0">
                <a:solidFill>
                  <a:schemeClr val="tx1"/>
                </a:solidFill>
                <a:latin typeface="+mn-lt"/>
                <a:ea typeface="+mn-ea"/>
                <a:cs typeface="+mn-cs"/>
              </a:defRPr>
            </a:pPr>
            <a:r>
              <a:rPr lang="en-US" sz="1800" b="1" dirty="0">
                <a:solidFill>
                  <a:schemeClr val="tx1"/>
                </a:solidFill>
              </a:rPr>
              <a:t>Contribution of Different Age Groups to GDP by Consumption Expenditure</a:t>
            </a:r>
          </a:p>
        </c:rich>
      </c:tx>
      <c:layout>
        <c:manualLayout>
          <c:xMode val="edge"/>
          <c:yMode val="edge"/>
          <c:x val="0.10339581256600706"/>
          <c:y val="0"/>
        </c:manualLayout>
      </c:layout>
      <c:overlay val="0"/>
      <c:spPr>
        <a:solidFill>
          <a:schemeClr val="accent2">
            <a:lumMod val="20000"/>
            <a:lumOff val="80000"/>
          </a:schemeClr>
        </a:solidFill>
        <a:ln>
          <a:noFill/>
        </a:ln>
        <a:effectLst/>
      </c:spPr>
      <c:txPr>
        <a:bodyPr rot="0" spcFirstLastPara="1" vertOverflow="ellipsis" vert="horz" wrap="square" anchor="ctr" anchorCtr="1"/>
        <a:lstStyle/>
        <a:p>
          <a:pPr>
            <a:defRPr sz="1800" b="1" i="0" u="none" strike="noStrike" kern="1200" cap="none" spc="20" baseline="0">
              <a:solidFill>
                <a:schemeClr val="tx1"/>
              </a:solidFill>
              <a:latin typeface="+mn-lt"/>
              <a:ea typeface="+mn-ea"/>
              <a:cs typeface="+mn-cs"/>
            </a:defRPr>
          </a:pPr>
          <a:endParaRPr lang="en-NG"/>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645638890951938E-2"/>
          <c:y val="0.12560195223139814"/>
          <c:w val="0.85642491604232074"/>
          <c:h val="0.87439804776860186"/>
        </c:manualLayout>
      </c:layout>
      <c:pie3DChart>
        <c:varyColors val="1"/>
        <c:ser>
          <c:idx val="0"/>
          <c:order val="0"/>
          <c:tx>
            <c:strRef>
              <c:f>Sheet3!$A$11</c:f>
              <c:strCache>
                <c:ptCount val="1"/>
                <c:pt idx="0">
                  <c:v>Consumption</c:v>
                </c:pt>
              </c:strCache>
            </c:strRef>
          </c:tx>
          <c:explosion val="1"/>
          <c:dPt>
            <c:idx val="0"/>
            <c:bubble3D val="0"/>
            <c:spPr>
              <a:solidFill>
                <a:srgbClr val="7030A0"/>
              </a:solidFill>
              <a:ln>
                <a:noFill/>
              </a:ln>
              <a:effectLst/>
              <a:sp3d/>
            </c:spPr>
            <c:extLst>
              <c:ext xmlns:c16="http://schemas.microsoft.com/office/drawing/2014/chart" uri="{C3380CC4-5D6E-409C-BE32-E72D297353CC}">
                <c16:uniqueId val="{00000001-A275-4062-8175-69C845F1E9FE}"/>
              </c:ext>
            </c:extLst>
          </c:dPt>
          <c:dPt>
            <c:idx val="1"/>
            <c:bubble3D val="0"/>
            <c:spPr>
              <a:solidFill>
                <a:schemeClr val="accent3">
                  <a:lumMod val="60000"/>
                  <a:lumOff val="40000"/>
                </a:schemeClr>
              </a:solidFill>
              <a:ln>
                <a:noFill/>
              </a:ln>
              <a:effectLst/>
              <a:sp3d/>
            </c:spPr>
            <c:extLst>
              <c:ext xmlns:c16="http://schemas.microsoft.com/office/drawing/2014/chart" uri="{C3380CC4-5D6E-409C-BE32-E72D297353CC}">
                <c16:uniqueId val="{00000003-A275-4062-8175-69C845F1E9FE}"/>
              </c:ext>
            </c:extLst>
          </c:dPt>
          <c:dPt>
            <c:idx val="2"/>
            <c:bubble3D val="0"/>
            <c:explosion val="25"/>
            <c:spPr>
              <a:solidFill>
                <a:srgbClr val="00B050"/>
              </a:solidFill>
              <a:ln>
                <a:noFill/>
              </a:ln>
              <a:effectLst/>
              <a:sp3d/>
            </c:spPr>
            <c:extLst>
              <c:ext xmlns:c16="http://schemas.microsoft.com/office/drawing/2014/chart" uri="{C3380CC4-5D6E-409C-BE32-E72D297353CC}">
                <c16:uniqueId val="{00000005-A275-4062-8175-69C845F1E9FE}"/>
              </c:ext>
            </c:extLst>
          </c:dPt>
          <c:dPt>
            <c:idx val="3"/>
            <c:bubble3D val="0"/>
            <c:spPr>
              <a:solidFill>
                <a:srgbClr val="00B0F0"/>
              </a:solidFill>
              <a:ln>
                <a:noFill/>
              </a:ln>
              <a:effectLst/>
              <a:sp3d/>
            </c:spPr>
            <c:extLst>
              <c:ext xmlns:c16="http://schemas.microsoft.com/office/drawing/2014/chart" uri="{C3380CC4-5D6E-409C-BE32-E72D297353CC}">
                <c16:uniqueId val="{00000007-A275-4062-8175-69C845F1E9FE}"/>
              </c:ext>
            </c:extLst>
          </c:dPt>
          <c:dPt>
            <c:idx val="4"/>
            <c:bubble3D val="0"/>
            <c:spPr>
              <a:solidFill>
                <a:schemeClr val="accent3">
                  <a:lumMod val="75000"/>
                </a:schemeClr>
              </a:solidFill>
              <a:ln>
                <a:noFill/>
              </a:ln>
              <a:effectLst/>
              <a:sp3d/>
            </c:spPr>
            <c:extLst>
              <c:ext xmlns:c16="http://schemas.microsoft.com/office/drawing/2014/chart" uri="{C3380CC4-5D6E-409C-BE32-E72D297353CC}">
                <c16:uniqueId val="{00000009-A275-4062-8175-69C845F1E9FE}"/>
              </c:ext>
            </c:extLst>
          </c:dPt>
          <c:dLbls>
            <c:dLbl>
              <c:idx val="1"/>
              <c:layout>
                <c:manualLayout>
                  <c:x val="-3.4221353889049878E-2"/>
                  <c:y val="8.33333515602256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A275-4062-8175-69C845F1E9FE}"/>
                </c:ext>
              </c:extLst>
            </c:dLbl>
            <c:dLbl>
              <c:idx val="3"/>
              <c:layout>
                <c:manualLayout>
                  <c:x val="-4.4915526979377778E-2"/>
                  <c:y val="-2.5462674385303849E-1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A275-4062-8175-69C845F1E9FE}"/>
                </c:ext>
              </c:extLst>
            </c:dLbl>
            <c:dLbl>
              <c:idx val="4"/>
              <c:layout>
                <c:manualLayout>
                  <c:x val="0.10908056552134597"/>
                  <c:y val="3.0555671600103151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65000"/>
                          <a:lumOff val="35000"/>
                        </a:schemeClr>
                      </a:solidFill>
                      <a:latin typeface="+mn-lt"/>
                      <a:ea typeface="+mn-ea"/>
                      <a:cs typeface="+mn-cs"/>
                    </a:defRPr>
                  </a:pPr>
                  <a:endParaRPr lang="en-NG"/>
                </a:p>
              </c:txPr>
              <c:dLblPos val="bestFit"/>
              <c:showLegendKey val="0"/>
              <c:showVal val="0"/>
              <c:showCatName val="1"/>
              <c:showSerName val="0"/>
              <c:showPercent val="1"/>
              <c:showBubbleSize val="0"/>
              <c:extLst>
                <c:ext xmlns:c15="http://schemas.microsoft.com/office/drawing/2012/chart" uri="{CE6537A1-D6FC-4f65-9D91-7224C49458BB}">
                  <c15:layout>
                    <c:manualLayout>
                      <c:w val="0.22108072450243882"/>
                      <c:h val="0.1657084789388624"/>
                    </c:manualLayout>
                  </c15:layout>
                </c:ext>
                <c:ext xmlns:c16="http://schemas.microsoft.com/office/drawing/2014/chart" uri="{C3380CC4-5D6E-409C-BE32-E72D297353CC}">
                  <c16:uniqueId val="{00000009-A275-4062-8175-69C845F1E9F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65000"/>
                        <a:lumOff val="35000"/>
                      </a:schemeClr>
                    </a:solidFill>
                    <a:latin typeface="+mn-lt"/>
                    <a:ea typeface="+mn-ea"/>
                    <a:cs typeface="+mn-cs"/>
                  </a:defRPr>
                </a:pPr>
                <a:endParaRPr lang="en-NG"/>
              </a:p>
            </c:txPr>
            <c:dLblPos val="out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Sheet3!$B$10:$F$10</c:f>
              <c:strCache>
                <c:ptCount val="5"/>
                <c:pt idx="0">
                  <c:v>Children (0-16yrs)</c:v>
                </c:pt>
                <c:pt idx="1">
                  <c:v>Youths (16-25)</c:v>
                </c:pt>
                <c:pt idx="2">
                  <c:v>Prime working age (26 - 54 yrs)</c:v>
                </c:pt>
                <c:pt idx="3">
                  <c:v>Early retirees (55 - 64yrs)</c:v>
                </c:pt>
                <c:pt idx="4">
                  <c:v>Retired and other Elderly</c:v>
                </c:pt>
              </c:strCache>
            </c:strRef>
          </c:cat>
          <c:val>
            <c:numRef>
              <c:f>Sheet3!$B$11:$F$11</c:f>
              <c:numCache>
                <c:formatCode>General</c:formatCode>
                <c:ptCount val="5"/>
                <c:pt idx="0">
                  <c:v>7964336.4456275571</c:v>
                </c:pt>
                <c:pt idx="1">
                  <c:v>4814443.6505439356</c:v>
                </c:pt>
                <c:pt idx="2">
                  <c:v>14405812.975421371</c:v>
                </c:pt>
                <c:pt idx="3">
                  <c:v>2841222.7091528159</c:v>
                </c:pt>
                <c:pt idx="4">
                  <c:v>1515987.2631796403</c:v>
                </c:pt>
              </c:numCache>
            </c:numRef>
          </c:val>
          <c:extLst>
            <c:ext xmlns:c16="http://schemas.microsoft.com/office/drawing/2014/chart" uri="{C3380CC4-5D6E-409C-BE32-E72D297353CC}">
              <c16:uniqueId val="{0000000A-A275-4062-8175-69C845F1E9FE}"/>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4">
        <a:lumMod val="20000"/>
        <a:lumOff val="80000"/>
      </a:schemeClr>
    </a:solidFill>
    <a:ln>
      <a:noFill/>
    </a:ln>
    <a:effectLst/>
  </c:spPr>
  <c:txPr>
    <a:bodyPr/>
    <a:lstStyle/>
    <a:p>
      <a:pPr>
        <a:defRPr/>
      </a:pPr>
      <a:endParaRPr lang="en-NG"/>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cap="all" baseline="0">
                <a:solidFill>
                  <a:schemeClr val="tx1">
                    <a:lumMod val="65000"/>
                    <a:lumOff val="35000"/>
                  </a:schemeClr>
                </a:solidFill>
                <a:latin typeface="+mn-lt"/>
                <a:ea typeface="+mn-ea"/>
                <a:cs typeface="+mn-cs"/>
              </a:defRPr>
            </a:pPr>
            <a:r>
              <a:rPr lang="en-US"/>
              <a:t>Contribution of Different Age Groups to GDP by Production/Income</a:t>
            </a:r>
            <a:endParaRPr lang="en-NG"/>
          </a:p>
        </c:rich>
      </c:tx>
      <c:layout>
        <c:manualLayout>
          <c:xMode val="edge"/>
          <c:yMode val="edge"/>
          <c:x val="0.12394762596186445"/>
          <c:y val="4.8810259532220922E-3"/>
        </c:manualLayout>
      </c:layout>
      <c:overlay val="0"/>
      <c:spPr>
        <a:noFill/>
        <a:ln>
          <a:noFill/>
        </a:ln>
        <a:effectLst/>
      </c:spPr>
      <c:txPr>
        <a:bodyPr rot="0" spcFirstLastPara="1" vertOverflow="ellipsis" vert="horz" wrap="square" anchor="ctr" anchorCtr="1"/>
        <a:lstStyle/>
        <a:p>
          <a:pPr>
            <a:defRPr sz="1440" b="1" i="0" u="none" strike="noStrike" kern="1200" cap="all" baseline="0">
              <a:solidFill>
                <a:schemeClr val="tx1">
                  <a:lumMod val="65000"/>
                  <a:lumOff val="35000"/>
                </a:schemeClr>
              </a:solidFill>
              <a:latin typeface="+mn-lt"/>
              <a:ea typeface="+mn-ea"/>
              <a:cs typeface="+mn-cs"/>
            </a:defRPr>
          </a:pPr>
          <a:endParaRPr lang="en-NG"/>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29719483018342463"/>
          <c:w val="1"/>
          <c:h val="0.64991590799381382"/>
        </c:manualLayout>
      </c:layout>
      <c:pie3DChart>
        <c:varyColors val="1"/>
        <c:ser>
          <c:idx val="0"/>
          <c:order val="0"/>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7782-4F9C-9509-CDAF7D7414D0}"/>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7782-4F9C-9509-CDAF7D7414D0}"/>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7782-4F9C-9509-CDAF7D7414D0}"/>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7782-4F9C-9509-CDAF7D7414D0}"/>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9-7782-4F9C-9509-CDAF7D7414D0}"/>
              </c:ext>
            </c:extLst>
          </c:dPt>
          <c:dLbls>
            <c:dLbl>
              <c:idx val="0"/>
              <c:spPr>
                <a:noFill/>
                <a:ln>
                  <a:noFill/>
                </a:ln>
                <a:effectLst/>
              </c:spPr>
              <c:txPr>
                <a:bodyPr rot="0" spcFirstLastPara="1" vertOverflow="ellipsis" vert="horz" wrap="square" anchor="ctr" anchorCtr="1"/>
                <a:lstStyle/>
                <a:p>
                  <a:pPr>
                    <a:defRPr sz="1200" b="1" i="0" u="none" strike="noStrike" kern="1200" spc="0" baseline="0">
                      <a:solidFill>
                        <a:schemeClr val="accent1"/>
                      </a:solidFill>
                      <a:latin typeface="+mn-lt"/>
                      <a:ea typeface="+mn-ea"/>
                      <a:cs typeface="+mn-cs"/>
                    </a:defRPr>
                  </a:pPr>
                  <a:endParaRPr lang="en-NG"/>
                </a:p>
              </c:txPr>
              <c:dLblPos val="outEnd"/>
              <c:showLegendKey val="0"/>
              <c:showVal val="0"/>
              <c:showCatName val="1"/>
              <c:showSerName val="0"/>
              <c:showPercent val="1"/>
              <c:showBubbleSize val="0"/>
              <c:extLst>
                <c:ext xmlns:c16="http://schemas.microsoft.com/office/drawing/2014/chart" uri="{C3380CC4-5D6E-409C-BE32-E72D297353CC}">
                  <c16:uniqueId val="{00000001-7782-4F9C-9509-CDAF7D7414D0}"/>
                </c:ext>
              </c:extLst>
            </c:dLbl>
            <c:dLbl>
              <c:idx val="1"/>
              <c:layout>
                <c:manualLayout>
                  <c:x val="5.4019292604501515E-2"/>
                  <c:y val="0"/>
                </c:manualLayout>
              </c:layout>
              <c:spPr>
                <a:noFill/>
                <a:ln>
                  <a:noFill/>
                </a:ln>
                <a:effectLst/>
              </c:spPr>
              <c:txPr>
                <a:bodyPr rot="0" spcFirstLastPara="1" vertOverflow="ellipsis" vert="horz" wrap="square" anchor="ctr" anchorCtr="1"/>
                <a:lstStyle/>
                <a:p>
                  <a:pPr>
                    <a:defRPr sz="1200" b="1" i="0" u="none" strike="noStrike" kern="1200" spc="0" baseline="0">
                      <a:solidFill>
                        <a:schemeClr val="accent2"/>
                      </a:solidFill>
                      <a:latin typeface="+mn-lt"/>
                      <a:ea typeface="+mn-ea"/>
                      <a:cs typeface="+mn-cs"/>
                    </a:defRPr>
                  </a:pPr>
                  <a:endParaRPr lang="en-NG"/>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7782-4F9C-9509-CDAF7D7414D0}"/>
                </c:ext>
              </c:extLst>
            </c:dLbl>
            <c:dLbl>
              <c:idx val="2"/>
              <c:layout>
                <c:manualLayout>
                  <c:x val="-2.5723472668810383E-2"/>
                  <c:y val="6.1244037597570009E-2"/>
                </c:manualLayout>
              </c:layout>
              <c:spPr>
                <a:noFill/>
                <a:ln>
                  <a:noFill/>
                </a:ln>
                <a:effectLst/>
              </c:spPr>
              <c:txPr>
                <a:bodyPr rot="0" spcFirstLastPara="1" vertOverflow="ellipsis" vert="horz" wrap="square" anchor="ctr" anchorCtr="1"/>
                <a:lstStyle/>
                <a:p>
                  <a:pPr>
                    <a:defRPr sz="1200" b="1" i="0" u="none" strike="noStrike" kern="1200" spc="0" baseline="0">
                      <a:solidFill>
                        <a:schemeClr val="accent3"/>
                      </a:solidFill>
                      <a:latin typeface="+mn-lt"/>
                      <a:ea typeface="+mn-ea"/>
                      <a:cs typeface="+mn-cs"/>
                    </a:defRPr>
                  </a:pPr>
                  <a:endParaRPr lang="en-NG"/>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7782-4F9C-9509-CDAF7D7414D0}"/>
                </c:ext>
              </c:extLst>
            </c:dLbl>
            <c:dLbl>
              <c:idx val="3"/>
              <c:spPr>
                <a:noFill/>
                <a:ln>
                  <a:noFill/>
                </a:ln>
                <a:effectLst/>
              </c:spPr>
              <c:txPr>
                <a:bodyPr rot="0" spcFirstLastPara="1" vertOverflow="ellipsis" vert="horz" wrap="square" anchor="ctr" anchorCtr="1"/>
                <a:lstStyle/>
                <a:p>
                  <a:pPr>
                    <a:defRPr sz="1200" b="1" i="0" u="none" strike="noStrike" kern="1200" spc="0" baseline="0">
                      <a:solidFill>
                        <a:schemeClr val="accent4"/>
                      </a:solidFill>
                      <a:latin typeface="+mn-lt"/>
                      <a:ea typeface="+mn-ea"/>
                      <a:cs typeface="+mn-cs"/>
                    </a:defRPr>
                  </a:pPr>
                  <a:endParaRPr lang="en-NG"/>
                </a:p>
              </c:txPr>
              <c:dLblPos val="outEnd"/>
              <c:showLegendKey val="0"/>
              <c:showVal val="0"/>
              <c:showCatName val="1"/>
              <c:showSerName val="0"/>
              <c:showPercent val="1"/>
              <c:showBubbleSize val="0"/>
              <c:extLst>
                <c:ext xmlns:c16="http://schemas.microsoft.com/office/drawing/2014/chart" uri="{C3380CC4-5D6E-409C-BE32-E72D297353CC}">
                  <c16:uniqueId val="{00000007-7782-4F9C-9509-CDAF7D7414D0}"/>
                </c:ext>
              </c:extLst>
            </c:dLbl>
            <c:dLbl>
              <c:idx val="4"/>
              <c:spPr>
                <a:noFill/>
                <a:ln>
                  <a:noFill/>
                </a:ln>
                <a:effectLst/>
              </c:spPr>
              <c:txPr>
                <a:bodyPr rot="0" spcFirstLastPara="1" vertOverflow="ellipsis" vert="horz" wrap="square" anchor="ctr" anchorCtr="1"/>
                <a:lstStyle/>
                <a:p>
                  <a:pPr>
                    <a:defRPr sz="1200" b="1" i="0" u="none" strike="noStrike" kern="1200" spc="0" baseline="0">
                      <a:solidFill>
                        <a:schemeClr val="accent5"/>
                      </a:solidFill>
                      <a:latin typeface="+mn-lt"/>
                      <a:ea typeface="+mn-ea"/>
                      <a:cs typeface="+mn-cs"/>
                    </a:defRPr>
                  </a:pPr>
                  <a:endParaRPr lang="en-NG"/>
                </a:p>
              </c:txPr>
              <c:dLblPos val="outEnd"/>
              <c:showLegendKey val="0"/>
              <c:showVal val="0"/>
              <c:showCatName val="1"/>
              <c:showSerName val="0"/>
              <c:showPercent val="1"/>
              <c:showBubbleSize val="0"/>
              <c:extLst>
                <c:ext xmlns:c16="http://schemas.microsoft.com/office/drawing/2014/chart" uri="{C3380CC4-5D6E-409C-BE32-E72D297353CC}">
                  <c16:uniqueId val="{00000009-7782-4F9C-9509-CDAF7D7414D0}"/>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Sheet2!$B$7:$F$7</c:f>
              <c:strCache>
                <c:ptCount val="5"/>
                <c:pt idx="0">
                  <c:v> Children (0-15yrs) </c:v>
                </c:pt>
                <c:pt idx="1">
                  <c:v> Youths (16 - 25 yrs) </c:v>
                </c:pt>
                <c:pt idx="2">
                  <c:v> Prime Working age (26 - 54yrs) </c:v>
                </c:pt>
                <c:pt idx="3">
                  <c:v> Early Retirees (55-64 yrs) </c:v>
                </c:pt>
                <c:pt idx="4">
                  <c:v> Retired and other elderly (&gt;64 yrs) </c:v>
                </c:pt>
              </c:strCache>
            </c:strRef>
          </c:cat>
          <c:val>
            <c:numRef>
              <c:f>Sheet2!$B$8:$F$8</c:f>
              <c:numCache>
                <c:formatCode>_-* #,##0_-;\-* #,##0_-;_-* "-"??_-;_-@_-</c:formatCode>
                <c:ptCount val="5"/>
                <c:pt idx="0">
                  <c:v>222387.78568920281</c:v>
                </c:pt>
                <c:pt idx="1">
                  <c:v>1613969.0267584752</c:v>
                </c:pt>
                <c:pt idx="2">
                  <c:v>12964246.015369397</c:v>
                </c:pt>
                <c:pt idx="3">
                  <c:v>3834347.2909989632</c:v>
                </c:pt>
                <c:pt idx="4">
                  <c:v>6502599.8593427502</c:v>
                </c:pt>
              </c:numCache>
            </c:numRef>
          </c:val>
          <c:extLst>
            <c:ext xmlns:c16="http://schemas.microsoft.com/office/drawing/2014/chart" uri="{C3380CC4-5D6E-409C-BE32-E72D297353CC}">
              <c16:uniqueId val="{0000000A-7782-4F9C-9509-CDAF7D7414D0}"/>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lumMod val="20000"/>
        <a:lumOff val="80000"/>
      </a:schemeClr>
    </a:solidFill>
    <a:ln>
      <a:noFill/>
    </a:ln>
    <a:effectLst/>
  </c:spPr>
  <c:txPr>
    <a:bodyPr/>
    <a:lstStyle/>
    <a:p>
      <a:pPr>
        <a:defRPr sz="1200"/>
      </a:pPr>
      <a:endParaRPr lang="en-NG"/>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4">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50000"/>
            <a:lumOff val="50000"/>
          </a:schemeClr>
        </a:solidFill>
        <a:round/>
      </a:ln>
    </cs:spPr>
  </cs:gridlineMajor>
  <cs:gridlineMinor>
    <cs:lnRef idx="0"/>
    <cs:fillRef idx="0"/>
    <cs:effectRef idx="0"/>
    <cs:fontRef idx="minor">
      <a:schemeClr val="tx1"/>
    </cs:fontRef>
    <cs:spPr>
      <a:ln>
        <a:solidFill>
          <a:schemeClr val="dk1">
            <a:lumMod val="60000"/>
            <a:lumOff val="40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6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8.xml><?xml version="1.0" encoding="utf-8"?>
<cs:chartStyle xmlns:cs="http://schemas.microsoft.com/office/drawing/2012/chartStyle" xmlns:a="http://schemas.openxmlformats.org/drawingml/2006/main" id="265">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2A195D-CF6E-4E7D-888B-0B10FB5913DF}"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8BFCCD73-825C-4777-B7DF-3C7751F5E17E}">
      <dgm:prSet phldrT="[Text]" custT="1"/>
      <dgm:spPr/>
      <dgm:t>
        <a:bodyPr/>
        <a:lstStyle/>
        <a:p>
          <a:r>
            <a:rPr lang="en-US" sz="2400" b="1" dirty="0"/>
            <a:t>Advocacy and Sensitization</a:t>
          </a:r>
        </a:p>
      </dgm:t>
    </dgm:pt>
    <dgm:pt modelId="{97F0D6B3-048B-4694-871B-B72433F203CD}" type="parTrans" cxnId="{F54B8562-33B1-43BB-9DA1-89E022D13C77}">
      <dgm:prSet/>
      <dgm:spPr/>
      <dgm:t>
        <a:bodyPr/>
        <a:lstStyle/>
        <a:p>
          <a:endParaRPr lang="en-US" sz="2000"/>
        </a:p>
      </dgm:t>
    </dgm:pt>
    <dgm:pt modelId="{089E7CBB-7C4D-4B85-BDD0-D47E1B38153F}" type="sibTrans" cxnId="{F54B8562-33B1-43BB-9DA1-89E022D13C77}">
      <dgm:prSet/>
      <dgm:spPr/>
      <dgm:t>
        <a:bodyPr/>
        <a:lstStyle/>
        <a:p>
          <a:endParaRPr lang="en-US" sz="2000"/>
        </a:p>
      </dgm:t>
    </dgm:pt>
    <dgm:pt modelId="{B8DBE561-4FD0-4E8F-AC4D-41383281BCCB}">
      <dgm:prSet phldrT="[Text]" custT="1"/>
      <dgm:spPr/>
      <dgm:t>
        <a:bodyPr/>
        <a:lstStyle/>
        <a:p>
          <a:r>
            <a:rPr lang="en-US" sz="2000" dirty="0"/>
            <a:t>Awareness Campaign</a:t>
          </a:r>
        </a:p>
      </dgm:t>
    </dgm:pt>
    <dgm:pt modelId="{99A88FBC-673B-49CF-A8ED-4B84540FC419}" type="parTrans" cxnId="{898B7227-3B04-4CC4-A429-5DAD64D244F0}">
      <dgm:prSet/>
      <dgm:spPr/>
      <dgm:t>
        <a:bodyPr/>
        <a:lstStyle/>
        <a:p>
          <a:endParaRPr lang="en-US" sz="2000"/>
        </a:p>
      </dgm:t>
    </dgm:pt>
    <dgm:pt modelId="{679DD3BE-D61D-409A-9CCF-82DA6184E961}" type="sibTrans" cxnId="{898B7227-3B04-4CC4-A429-5DAD64D244F0}">
      <dgm:prSet/>
      <dgm:spPr/>
      <dgm:t>
        <a:bodyPr/>
        <a:lstStyle/>
        <a:p>
          <a:endParaRPr lang="en-US" sz="2000"/>
        </a:p>
      </dgm:t>
    </dgm:pt>
    <dgm:pt modelId="{488AAC33-D835-41CF-958B-BE376942F194}">
      <dgm:prSet phldrT="[Text]" custT="1"/>
      <dgm:spPr/>
      <dgm:t>
        <a:bodyPr/>
        <a:lstStyle/>
        <a:p>
          <a:r>
            <a:rPr lang="en-US" sz="2000"/>
            <a:t>Sensitization</a:t>
          </a:r>
        </a:p>
      </dgm:t>
    </dgm:pt>
    <dgm:pt modelId="{9D61FE55-A29F-4E66-9B17-BCF7BECC6617}" type="parTrans" cxnId="{87CEDA7B-9127-4AD0-8A60-5146AB33F047}">
      <dgm:prSet/>
      <dgm:spPr/>
      <dgm:t>
        <a:bodyPr/>
        <a:lstStyle/>
        <a:p>
          <a:endParaRPr lang="en-US" sz="2000"/>
        </a:p>
      </dgm:t>
    </dgm:pt>
    <dgm:pt modelId="{C18A4BF1-8C6B-48C9-85D9-1A30695D8C27}" type="sibTrans" cxnId="{87CEDA7B-9127-4AD0-8A60-5146AB33F047}">
      <dgm:prSet/>
      <dgm:spPr/>
      <dgm:t>
        <a:bodyPr/>
        <a:lstStyle/>
        <a:p>
          <a:endParaRPr lang="en-US" sz="2000"/>
        </a:p>
      </dgm:t>
    </dgm:pt>
    <dgm:pt modelId="{F94A6616-9605-4399-8D75-AAED4117CEF6}">
      <dgm:prSet phldrT="[Text]" custT="1"/>
      <dgm:spPr/>
      <dgm:t>
        <a:bodyPr/>
        <a:lstStyle/>
        <a:p>
          <a:r>
            <a:rPr lang="en-US" sz="2400" b="1" dirty="0"/>
            <a:t>Roadmap Preparation</a:t>
          </a:r>
        </a:p>
      </dgm:t>
    </dgm:pt>
    <dgm:pt modelId="{5C19F6F7-BB03-4089-B619-F5051F8A4817}" type="parTrans" cxnId="{7CA8CFC0-11B5-485E-A19D-61E4A6F510A5}">
      <dgm:prSet/>
      <dgm:spPr/>
      <dgm:t>
        <a:bodyPr/>
        <a:lstStyle/>
        <a:p>
          <a:endParaRPr lang="en-US" sz="2000"/>
        </a:p>
      </dgm:t>
    </dgm:pt>
    <dgm:pt modelId="{4E70BDDC-6A0D-4A3C-857A-4B779D3EA07D}" type="sibTrans" cxnId="{7CA8CFC0-11B5-485E-A19D-61E4A6F510A5}">
      <dgm:prSet/>
      <dgm:spPr/>
      <dgm:t>
        <a:bodyPr/>
        <a:lstStyle/>
        <a:p>
          <a:endParaRPr lang="en-US" sz="2000"/>
        </a:p>
      </dgm:t>
    </dgm:pt>
    <dgm:pt modelId="{C02DF90C-FBE0-4D3F-BBB2-3883AC5CA39E}">
      <dgm:prSet phldrT="[Text]" custT="1"/>
      <dgm:spPr/>
      <dgm:t>
        <a:bodyPr/>
        <a:lstStyle/>
        <a:p>
          <a:r>
            <a:rPr lang="en-US" sz="2000"/>
            <a:t>Situation Analysis</a:t>
          </a:r>
        </a:p>
      </dgm:t>
    </dgm:pt>
    <dgm:pt modelId="{01BC7078-CC6E-4200-B633-506F18FD320C}" type="parTrans" cxnId="{732959EC-04D5-467A-A10F-69342AD76454}">
      <dgm:prSet/>
      <dgm:spPr/>
      <dgm:t>
        <a:bodyPr/>
        <a:lstStyle/>
        <a:p>
          <a:endParaRPr lang="en-US" sz="2000"/>
        </a:p>
      </dgm:t>
    </dgm:pt>
    <dgm:pt modelId="{797B8416-CD77-4FA0-99F8-9FC4E86BA45E}" type="sibTrans" cxnId="{732959EC-04D5-467A-A10F-69342AD76454}">
      <dgm:prSet/>
      <dgm:spPr/>
      <dgm:t>
        <a:bodyPr/>
        <a:lstStyle/>
        <a:p>
          <a:endParaRPr lang="en-US" sz="2000"/>
        </a:p>
      </dgm:t>
    </dgm:pt>
    <dgm:pt modelId="{6F5EB819-9805-44EB-BBD5-1985B25C1C18}">
      <dgm:prSet phldrT="[Text]" custT="1"/>
      <dgm:spPr/>
      <dgm:t>
        <a:bodyPr/>
        <a:lstStyle/>
        <a:p>
          <a:r>
            <a:rPr lang="en-US" sz="2000" dirty="0"/>
            <a:t>Development of DD Roadmap Matrix</a:t>
          </a:r>
        </a:p>
      </dgm:t>
    </dgm:pt>
    <dgm:pt modelId="{D141547E-4066-4341-881C-91A7EC0A7E92}" type="parTrans" cxnId="{4284ADF8-AB21-4436-AF9E-5993AB9DE4BC}">
      <dgm:prSet/>
      <dgm:spPr/>
      <dgm:t>
        <a:bodyPr/>
        <a:lstStyle/>
        <a:p>
          <a:endParaRPr lang="en-US" sz="2000"/>
        </a:p>
      </dgm:t>
    </dgm:pt>
    <dgm:pt modelId="{1869D514-3E84-4AA3-8F56-717BD8BE7082}" type="sibTrans" cxnId="{4284ADF8-AB21-4436-AF9E-5993AB9DE4BC}">
      <dgm:prSet/>
      <dgm:spPr/>
      <dgm:t>
        <a:bodyPr/>
        <a:lstStyle/>
        <a:p>
          <a:endParaRPr lang="en-US" sz="2000"/>
        </a:p>
      </dgm:t>
    </dgm:pt>
    <dgm:pt modelId="{D79EDCC8-58A1-464C-8264-0B5BDB797136}">
      <dgm:prSet phldrT="[Text]" custT="1"/>
      <dgm:spPr/>
      <dgm:t>
        <a:bodyPr/>
        <a:lstStyle/>
        <a:p>
          <a:r>
            <a:rPr lang="en-US" sz="2000"/>
            <a:t>Stakeholders' buy-in and Ownership of DD</a:t>
          </a:r>
        </a:p>
      </dgm:t>
    </dgm:pt>
    <dgm:pt modelId="{75236FA1-135E-4DA6-A511-3DF052DDF8B0}" type="parTrans" cxnId="{6C32ADD4-9E24-48C8-AEAA-7211DB69357E}">
      <dgm:prSet/>
      <dgm:spPr/>
      <dgm:t>
        <a:bodyPr/>
        <a:lstStyle/>
        <a:p>
          <a:endParaRPr lang="en-US" sz="2000"/>
        </a:p>
      </dgm:t>
    </dgm:pt>
    <dgm:pt modelId="{C0A137B0-FAA4-4628-9BB9-5BD38D50ED19}" type="sibTrans" cxnId="{6C32ADD4-9E24-48C8-AEAA-7211DB69357E}">
      <dgm:prSet/>
      <dgm:spPr/>
      <dgm:t>
        <a:bodyPr/>
        <a:lstStyle/>
        <a:p>
          <a:endParaRPr lang="en-US" sz="2000"/>
        </a:p>
      </dgm:t>
    </dgm:pt>
    <dgm:pt modelId="{E9E5111B-063B-4E41-A09B-D45B39E93D94}">
      <dgm:prSet phldrT="[Text]" custT="1"/>
      <dgm:spPr/>
      <dgm:t>
        <a:bodyPr/>
        <a:lstStyle/>
        <a:p>
          <a:r>
            <a:rPr lang="en-US" sz="2400" b="1" dirty="0"/>
            <a:t>National Transfer Accounts (NTA) for Estimation of DD profiles</a:t>
          </a:r>
        </a:p>
      </dgm:t>
    </dgm:pt>
    <dgm:pt modelId="{521D14AD-85F3-444E-9D1F-43F221AE7353}" type="parTrans" cxnId="{DBCFD92C-3CCE-4D0E-98E9-B82849009EB5}">
      <dgm:prSet/>
      <dgm:spPr/>
      <dgm:t>
        <a:bodyPr/>
        <a:lstStyle/>
        <a:p>
          <a:endParaRPr lang="en-US" sz="2000"/>
        </a:p>
      </dgm:t>
    </dgm:pt>
    <dgm:pt modelId="{9DC67925-85D3-4600-A995-80FF6B75D039}" type="sibTrans" cxnId="{DBCFD92C-3CCE-4D0E-98E9-B82849009EB5}">
      <dgm:prSet/>
      <dgm:spPr/>
      <dgm:t>
        <a:bodyPr/>
        <a:lstStyle/>
        <a:p>
          <a:endParaRPr lang="en-US" sz="2000"/>
        </a:p>
      </dgm:t>
    </dgm:pt>
    <dgm:pt modelId="{2C4A3413-43C0-49C3-81F1-D58B405F5C66}">
      <dgm:prSet phldrT="[Text]" custT="1"/>
      <dgm:spPr/>
      <dgm:t>
        <a:bodyPr/>
        <a:lstStyle/>
        <a:p>
          <a:r>
            <a:rPr lang="en-US" sz="2000"/>
            <a:t>Gap Analysis</a:t>
          </a:r>
        </a:p>
      </dgm:t>
    </dgm:pt>
    <dgm:pt modelId="{7CBBA850-A54B-4A40-96F4-4E73B6705012}" type="parTrans" cxnId="{6F9B46C3-A89E-4FEE-BC6C-78DCE879BEB8}">
      <dgm:prSet/>
      <dgm:spPr/>
      <dgm:t>
        <a:bodyPr/>
        <a:lstStyle/>
        <a:p>
          <a:endParaRPr lang="en-US" sz="2000"/>
        </a:p>
      </dgm:t>
    </dgm:pt>
    <dgm:pt modelId="{7C39B402-7D3D-4161-B711-A46822F79A49}" type="sibTrans" cxnId="{6F9B46C3-A89E-4FEE-BC6C-78DCE879BEB8}">
      <dgm:prSet/>
      <dgm:spPr/>
      <dgm:t>
        <a:bodyPr/>
        <a:lstStyle/>
        <a:p>
          <a:endParaRPr lang="en-US" sz="2000"/>
        </a:p>
      </dgm:t>
    </dgm:pt>
    <dgm:pt modelId="{DC27D156-102C-48D4-A0A1-1B4CB6BE64DE}">
      <dgm:prSet phldrT="[Text]" custT="1"/>
      <dgm:spPr/>
      <dgm:t>
        <a:bodyPr/>
        <a:lstStyle/>
        <a:p>
          <a:r>
            <a:rPr lang="en-US" sz="2000"/>
            <a:t>Estimation of DD Profile (duration and magnitude)</a:t>
          </a:r>
        </a:p>
      </dgm:t>
    </dgm:pt>
    <dgm:pt modelId="{61336ECF-8CA2-4ABC-9D8B-4E68A4EB5098}" type="parTrans" cxnId="{CDB76511-9AC5-4105-A721-ABA43C027F0D}">
      <dgm:prSet/>
      <dgm:spPr/>
      <dgm:t>
        <a:bodyPr/>
        <a:lstStyle/>
        <a:p>
          <a:endParaRPr lang="en-US" sz="2000"/>
        </a:p>
      </dgm:t>
    </dgm:pt>
    <dgm:pt modelId="{238FBF33-1EAA-4793-8E33-906B7B053469}" type="sibTrans" cxnId="{CDB76511-9AC5-4105-A721-ABA43C027F0D}">
      <dgm:prSet/>
      <dgm:spPr/>
      <dgm:t>
        <a:bodyPr/>
        <a:lstStyle/>
        <a:p>
          <a:endParaRPr lang="en-US" sz="2000"/>
        </a:p>
      </dgm:t>
    </dgm:pt>
    <dgm:pt modelId="{3F2D4C07-6823-49EB-856A-B7B2873A952C}">
      <dgm:prSet phldrT="[Text]" custT="1"/>
      <dgm:spPr/>
      <dgm:t>
        <a:bodyPr/>
        <a:lstStyle/>
        <a:p>
          <a:r>
            <a:rPr lang="en-US" sz="1800" dirty="0"/>
            <a:t>Development and Institutionalization of the DD Assessment Index</a:t>
          </a:r>
        </a:p>
      </dgm:t>
    </dgm:pt>
    <dgm:pt modelId="{0E1C60E2-8414-499F-8C5E-9A5B946E2E0E}" type="parTrans" cxnId="{B664AB60-E764-4D98-8C83-A61DB7D68C80}">
      <dgm:prSet/>
      <dgm:spPr/>
      <dgm:t>
        <a:bodyPr/>
        <a:lstStyle/>
        <a:p>
          <a:endParaRPr lang="en-US" sz="2000"/>
        </a:p>
      </dgm:t>
    </dgm:pt>
    <dgm:pt modelId="{D60C335D-EFE2-4AFE-8E1A-9EDB2CB20826}" type="sibTrans" cxnId="{B664AB60-E764-4D98-8C83-A61DB7D68C80}">
      <dgm:prSet/>
      <dgm:spPr/>
      <dgm:t>
        <a:bodyPr/>
        <a:lstStyle/>
        <a:p>
          <a:endParaRPr lang="en-US" sz="2000"/>
        </a:p>
      </dgm:t>
    </dgm:pt>
    <dgm:pt modelId="{2681A03A-1D9C-4ED8-A09B-CC6AA3AC86CD}">
      <dgm:prSet phldrT="[Text]" custT="1"/>
      <dgm:spPr/>
      <dgm:t>
        <a:bodyPr/>
        <a:lstStyle/>
        <a:p>
          <a:r>
            <a:rPr lang="en-US" sz="2000"/>
            <a:t>Setting up of an Observatory Body for DD activities</a:t>
          </a:r>
        </a:p>
      </dgm:t>
    </dgm:pt>
    <dgm:pt modelId="{04D44D11-BA75-435C-A68A-B38AE7CA8A9B}" type="parTrans" cxnId="{5699CBF5-AADF-4229-9E0D-1A46326482E9}">
      <dgm:prSet/>
      <dgm:spPr/>
      <dgm:t>
        <a:bodyPr/>
        <a:lstStyle/>
        <a:p>
          <a:endParaRPr lang="en-US" sz="2000"/>
        </a:p>
      </dgm:t>
    </dgm:pt>
    <dgm:pt modelId="{44C47453-19B8-4FD7-B32D-1995A03CE6D4}" type="sibTrans" cxnId="{5699CBF5-AADF-4229-9E0D-1A46326482E9}">
      <dgm:prSet/>
      <dgm:spPr/>
      <dgm:t>
        <a:bodyPr/>
        <a:lstStyle/>
        <a:p>
          <a:endParaRPr lang="en-US" sz="2000"/>
        </a:p>
      </dgm:t>
    </dgm:pt>
    <dgm:pt modelId="{DEB045D2-B81A-41B3-A36A-F39AEE52191A}">
      <dgm:prSet phldrT="[Text]" custT="1"/>
      <dgm:spPr/>
      <dgm:t>
        <a:bodyPr/>
        <a:lstStyle/>
        <a:p>
          <a:r>
            <a:rPr lang="en-US" sz="2000" dirty="0"/>
            <a:t>Using NTA result to integrate DD into Plans and budgets</a:t>
          </a:r>
        </a:p>
      </dgm:t>
    </dgm:pt>
    <dgm:pt modelId="{9905B5D0-4E08-447D-8016-2BA77DC9C0E5}" type="parTrans" cxnId="{68183A14-7D48-4651-ACE7-4958378514CE}">
      <dgm:prSet/>
      <dgm:spPr/>
      <dgm:t>
        <a:bodyPr/>
        <a:lstStyle/>
        <a:p>
          <a:endParaRPr lang="en-US" sz="2000"/>
        </a:p>
      </dgm:t>
    </dgm:pt>
    <dgm:pt modelId="{12639DD8-7C38-40D4-AD87-3EF6A7355812}" type="sibTrans" cxnId="{68183A14-7D48-4651-ACE7-4958378514CE}">
      <dgm:prSet/>
      <dgm:spPr/>
      <dgm:t>
        <a:bodyPr/>
        <a:lstStyle/>
        <a:p>
          <a:endParaRPr lang="en-US" sz="2000"/>
        </a:p>
      </dgm:t>
    </dgm:pt>
    <dgm:pt modelId="{68D54583-514C-44A6-B163-4CCA332930FE}">
      <dgm:prSet phldrT="[Text]" custT="1"/>
      <dgm:spPr/>
      <dgm:t>
        <a:bodyPr/>
        <a:lstStyle/>
        <a:p>
          <a:r>
            <a:rPr lang="en-US" sz="2000"/>
            <a:t>Assigning Role to key Stakeholders</a:t>
          </a:r>
        </a:p>
      </dgm:t>
    </dgm:pt>
    <dgm:pt modelId="{2070036E-AA0F-46B1-89DD-D71DF48B1341}" type="parTrans" cxnId="{B21CB8D4-E097-424E-B57D-8BFADC908690}">
      <dgm:prSet/>
      <dgm:spPr/>
      <dgm:t>
        <a:bodyPr/>
        <a:lstStyle/>
        <a:p>
          <a:endParaRPr lang="en-US" sz="2000"/>
        </a:p>
      </dgm:t>
    </dgm:pt>
    <dgm:pt modelId="{1E917823-4764-4E74-AFB3-5174CF43E9A1}" type="sibTrans" cxnId="{B21CB8D4-E097-424E-B57D-8BFADC908690}">
      <dgm:prSet/>
      <dgm:spPr/>
      <dgm:t>
        <a:bodyPr/>
        <a:lstStyle/>
        <a:p>
          <a:endParaRPr lang="en-US" sz="2000"/>
        </a:p>
      </dgm:t>
    </dgm:pt>
    <dgm:pt modelId="{9A00C00B-2B95-4D5C-92D4-5853971CFDDB}">
      <dgm:prSet phldrT="[Text]" custT="1"/>
      <dgm:spPr/>
      <dgm:t>
        <a:bodyPr/>
        <a:lstStyle/>
        <a:p>
          <a:r>
            <a:rPr lang="en-US" sz="2000" dirty="0"/>
            <a:t>Data Compilation, estimation, and NTA Profiles</a:t>
          </a:r>
        </a:p>
      </dgm:t>
    </dgm:pt>
    <dgm:pt modelId="{9E426E93-C39A-4C6D-8404-480DAF8D251B}" type="parTrans" cxnId="{33EEAA39-6AD7-4E05-8DAD-DFCFDB310DB2}">
      <dgm:prSet/>
      <dgm:spPr/>
      <dgm:t>
        <a:bodyPr/>
        <a:lstStyle/>
        <a:p>
          <a:endParaRPr lang="en-US" sz="2000"/>
        </a:p>
      </dgm:t>
    </dgm:pt>
    <dgm:pt modelId="{0A739AF5-738E-4CD5-A8B1-4F785042A634}" type="sibTrans" cxnId="{33EEAA39-6AD7-4E05-8DAD-DFCFDB310DB2}">
      <dgm:prSet/>
      <dgm:spPr/>
      <dgm:t>
        <a:bodyPr/>
        <a:lstStyle/>
        <a:p>
          <a:endParaRPr lang="en-US" sz="2000"/>
        </a:p>
      </dgm:t>
    </dgm:pt>
    <dgm:pt modelId="{5DDB17FB-951B-43C4-9A29-A91B72CECF4F}">
      <dgm:prSet phldrT="[Text]" custT="1"/>
      <dgm:spPr/>
      <dgm:t>
        <a:bodyPr/>
        <a:lstStyle/>
        <a:p>
          <a:r>
            <a:rPr lang="en-US" sz="2400" b="1" dirty="0"/>
            <a:t>Monitoring and Evaluation </a:t>
          </a:r>
        </a:p>
      </dgm:t>
    </dgm:pt>
    <dgm:pt modelId="{FF66F22E-E656-4241-A268-3E867DC0F92F}" type="sibTrans" cxnId="{283A99E4-16B5-48F2-BA62-5376DC21747F}">
      <dgm:prSet/>
      <dgm:spPr/>
      <dgm:t>
        <a:bodyPr/>
        <a:lstStyle/>
        <a:p>
          <a:endParaRPr lang="en-US" sz="2000"/>
        </a:p>
      </dgm:t>
    </dgm:pt>
    <dgm:pt modelId="{187727EA-C0DB-42F7-B8F3-28710F75A54B}" type="parTrans" cxnId="{283A99E4-16B5-48F2-BA62-5376DC21747F}">
      <dgm:prSet/>
      <dgm:spPr/>
      <dgm:t>
        <a:bodyPr/>
        <a:lstStyle/>
        <a:p>
          <a:endParaRPr lang="en-US" sz="2000"/>
        </a:p>
      </dgm:t>
    </dgm:pt>
    <dgm:pt modelId="{81C7AE67-2F0B-4DAE-8952-C8BDAAB6A76C}" type="pres">
      <dgm:prSet presAssocID="{DA2A195D-CF6E-4E7D-888B-0B10FB5913DF}" presName="theList" presStyleCnt="0">
        <dgm:presLayoutVars>
          <dgm:dir/>
          <dgm:animLvl val="lvl"/>
          <dgm:resizeHandles val="exact"/>
        </dgm:presLayoutVars>
      </dgm:prSet>
      <dgm:spPr/>
    </dgm:pt>
    <dgm:pt modelId="{A464B024-DC73-46B9-BFFB-1141A1C90E98}" type="pres">
      <dgm:prSet presAssocID="{8BFCCD73-825C-4777-B7DF-3C7751F5E17E}" presName="compNode" presStyleCnt="0"/>
      <dgm:spPr/>
    </dgm:pt>
    <dgm:pt modelId="{0ED0CD2A-11A9-4E02-B7BC-6F6DBDDD2817}" type="pres">
      <dgm:prSet presAssocID="{8BFCCD73-825C-4777-B7DF-3C7751F5E17E}" presName="aNode" presStyleLbl="bgShp" presStyleIdx="0" presStyleCnt="4"/>
      <dgm:spPr/>
    </dgm:pt>
    <dgm:pt modelId="{741CB21E-E1DE-4069-99E5-ADFB04F4276D}" type="pres">
      <dgm:prSet presAssocID="{8BFCCD73-825C-4777-B7DF-3C7751F5E17E}" presName="textNode" presStyleLbl="bgShp" presStyleIdx="0" presStyleCnt="4"/>
      <dgm:spPr/>
    </dgm:pt>
    <dgm:pt modelId="{451CF095-F80B-4A84-BF54-70C1FD05248B}" type="pres">
      <dgm:prSet presAssocID="{8BFCCD73-825C-4777-B7DF-3C7751F5E17E}" presName="compChildNode" presStyleCnt="0"/>
      <dgm:spPr/>
    </dgm:pt>
    <dgm:pt modelId="{4E2964B6-D88C-4CC4-96C7-5B5E6E5C7C72}" type="pres">
      <dgm:prSet presAssocID="{8BFCCD73-825C-4777-B7DF-3C7751F5E17E}" presName="theInnerList" presStyleCnt="0"/>
      <dgm:spPr/>
    </dgm:pt>
    <dgm:pt modelId="{7F179380-4B2A-46B6-A2D1-5B23F89D9EDA}" type="pres">
      <dgm:prSet presAssocID="{B8DBE561-4FD0-4E8F-AC4D-41383281BCCB}" presName="childNode" presStyleLbl="node1" presStyleIdx="0" presStyleCnt="12">
        <dgm:presLayoutVars>
          <dgm:bulletEnabled val="1"/>
        </dgm:presLayoutVars>
      </dgm:prSet>
      <dgm:spPr/>
    </dgm:pt>
    <dgm:pt modelId="{AC8B5E0C-60C6-43A6-B239-71CB747F1A43}" type="pres">
      <dgm:prSet presAssocID="{B8DBE561-4FD0-4E8F-AC4D-41383281BCCB}" presName="aSpace2" presStyleCnt="0"/>
      <dgm:spPr/>
    </dgm:pt>
    <dgm:pt modelId="{B69C1932-82FA-4D70-861C-D074DE36856E}" type="pres">
      <dgm:prSet presAssocID="{488AAC33-D835-41CF-958B-BE376942F194}" presName="childNode" presStyleLbl="node1" presStyleIdx="1" presStyleCnt="12">
        <dgm:presLayoutVars>
          <dgm:bulletEnabled val="1"/>
        </dgm:presLayoutVars>
      </dgm:prSet>
      <dgm:spPr/>
    </dgm:pt>
    <dgm:pt modelId="{BD8CC700-7C00-43AC-8BCA-945BAF332F2A}" type="pres">
      <dgm:prSet presAssocID="{488AAC33-D835-41CF-958B-BE376942F194}" presName="aSpace2" presStyleCnt="0"/>
      <dgm:spPr/>
    </dgm:pt>
    <dgm:pt modelId="{361E37AE-C6BC-4C9F-B535-7FCB8D3E8A85}" type="pres">
      <dgm:prSet presAssocID="{D79EDCC8-58A1-464C-8264-0B5BDB797136}" presName="childNode" presStyleLbl="node1" presStyleIdx="2" presStyleCnt="12">
        <dgm:presLayoutVars>
          <dgm:bulletEnabled val="1"/>
        </dgm:presLayoutVars>
      </dgm:prSet>
      <dgm:spPr/>
    </dgm:pt>
    <dgm:pt modelId="{C41DEBBE-0E1B-4D0C-B96C-22C4B5321738}" type="pres">
      <dgm:prSet presAssocID="{8BFCCD73-825C-4777-B7DF-3C7751F5E17E}" presName="aSpace" presStyleCnt="0"/>
      <dgm:spPr/>
    </dgm:pt>
    <dgm:pt modelId="{D959AB69-7D7E-496D-B84C-34CBE5B220A9}" type="pres">
      <dgm:prSet presAssocID="{F94A6616-9605-4399-8D75-AAED4117CEF6}" presName="compNode" presStyleCnt="0"/>
      <dgm:spPr/>
    </dgm:pt>
    <dgm:pt modelId="{556E28B7-F44B-473D-BC9D-7BEF1F534303}" type="pres">
      <dgm:prSet presAssocID="{F94A6616-9605-4399-8D75-AAED4117CEF6}" presName="aNode" presStyleLbl="bgShp" presStyleIdx="1" presStyleCnt="4" custLinFactNeighborX="-2025"/>
      <dgm:spPr/>
    </dgm:pt>
    <dgm:pt modelId="{0E4A6F4B-A26B-4AD3-9E5B-1A325F52B81F}" type="pres">
      <dgm:prSet presAssocID="{F94A6616-9605-4399-8D75-AAED4117CEF6}" presName="textNode" presStyleLbl="bgShp" presStyleIdx="1" presStyleCnt="4"/>
      <dgm:spPr/>
    </dgm:pt>
    <dgm:pt modelId="{F63800F3-8802-4930-9C91-202DD538FF1D}" type="pres">
      <dgm:prSet presAssocID="{F94A6616-9605-4399-8D75-AAED4117CEF6}" presName="compChildNode" presStyleCnt="0"/>
      <dgm:spPr/>
    </dgm:pt>
    <dgm:pt modelId="{34C70FDA-9E4E-4350-B98B-F68D6F184FF5}" type="pres">
      <dgm:prSet presAssocID="{F94A6616-9605-4399-8D75-AAED4117CEF6}" presName="theInnerList" presStyleCnt="0"/>
      <dgm:spPr/>
    </dgm:pt>
    <dgm:pt modelId="{2C871297-FFEC-4112-876B-F76D6E05A0AF}" type="pres">
      <dgm:prSet presAssocID="{C02DF90C-FBE0-4D3F-BBB2-3883AC5CA39E}" presName="childNode" presStyleLbl="node1" presStyleIdx="3" presStyleCnt="12">
        <dgm:presLayoutVars>
          <dgm:bulletEnabled val="1"/>
        </dgm:presLayoutVars>
      </dgm:prSet>
      <dgm:spPr/>
    </dgm:pt>
    <dgm:pt modelId="{EDBC7F3F-A957-4CDB-9B6E-1FDB33D7CF58}" type="pres">
      <dgm:prSet presAssocID="{C02DF90C-FBE0-4D3F-BBB2-3883AC5CA39E}" presName="aSpace2" presStyleCnt="0"/>
      <dgm:spPr/>
    </dgm:pt>
    <dgm:pt modelId="{0F225FF8-E4E2-4B5A-A533-DDA0851DFBD3}" type="pres">
      <dgm:prSet presAssocID="{6F5EB819-9805-44EB-BBD5-1985B25C1C18}" presName="childNode" presStyleLbl="node1" presStyleIdx="4" presStyleCnt="12">
        <dgm:presLayoutVars>
          <dgm:bulletEnabled val="1"/>
        </dgm:presLayoutVars>
      </dgm:prSet>
      <dgm:spPr/>
    </dgm:pt>
    <dgm:pt modelId="{139404FE-31CA-44DA-ACF0-B6EDB04B1BCD}" type="pres">
      <dgm:prSet presAssocID="{6F5EB819-9805-44EB-BBD5-1985B25C1C18}" presName="aSpace2" presStyleCnt="0"/>
      <dgm:spPr/>
    </dgm:pt>
    <dgm:pt modelId="{B6E2991F-6D19-47CC-B477-C3E421DE3072}" type="pres">
      <dgm:prSet presAssocID="{68D54583-514C-44A6-B163-4CCA332930FE}" presName="childNode" presStyleLbl="node1" presStyleIdx="5" presStyleCnt="12">
        <dgm:presLayoutVars>
          <dgm:bulletEnabled val="1"/>
        </dgm:presLayoutVars>
      </dgm:prSet>
      <dgm:spPr/>
    </dgm:pt>
    <dgm:pt modelId="{F97B447F-1543-46A8-9E63-86CA8EC687E5}" type="pres">
      <dgm:prSet presAssocID="{F94A6616-9605-4399-8D75-AAED4117CEF6}" presName="aSpace" presStyleCnt="0"/>
      <dgm:spPr/>
    </dgm:pt>
    <dgm:pt modelId="{C3C592AC-5598-4683-9E6E-761AAB3EB075}" type="pres">
      <dgm:prSet presAssocID="{E9E5111B-063B-4E41-A09B-D45B39E93D94}" presName="compNode" presStyleCnt="0"/>
      <dgm:spPr/>
    </dgm:pt>
    <dgm:pt modelId="{B92211A2-8435-4B25-9B7B-0E73787E0410}" type="pres">
      <dgm:prSet presAssocID="{E9E5111B-063B-4E41-A09B-D45B39E93D94}" presName="aNode" presStyleLbl="bgShp" presStyleIdx="2" presStyleCnt="4"/>
      <dgm:spPr/>
    </dgm:pt>
    <dgm:pt modelId="{8AA492C6-BC96-4CC5-A342-6452F22902CF}" type="pres">
      <dgm:prSet presAssocID="{E9E5111B-063B-4E41-A09B-D45B39E93D94}" presName="textNode" presStyleLbl="bgShp" presStyleIdx="2" presStyleCnt="4"/>
      <dgm:spPr/>
    </dgm:pt>
    <dgm:pt modelId="{1CA28A77-4B79-472B-9628-8D4E04AABA2C}" type="pres">
      <dgm:prSet presAssocID="{E9E5111B-063B-4E41-A09B-D45B39E93D94}" presName="compChildNode" presStyleCnt="0"/>
      <dgm:spPr/>
    </dgm:pt>
    <dgm:pt modelId="{8934506D-4B8D-49ED-BF8D-6467BADEE3FA}" type="pres">
      <dgm:prSet presAssocID="{E9E5111B-063B-4E41-A09B-D45B39E93D94}" presName="theInnerList" presStyleCnt="0"/>
      <dgm:spPr/>
    </dgm:pt>
    <dgm:pt modelId="{153C02C9-6F50-4420-A1B7-D297EAE270E5}" type="pres">
      <dgm:prSet presAssocID="{2C4A3413-43C0-49C3-81F1-D58B405F5C66}" presName="childNode" presStyleLbl="node1" presStyleIdx="6" presStyleCnt="12">
        <dgm:presLayoutVars>
          <dgm:bulletEnabled val="1"/>
        </dgm:presLayoutVars>
      </dgm:prSet>
      <dgm:spPr/>
    </dgm:pt>
    <dgm:pt modelId="{CA46D814-73AC-4DCB-B931-4360E2D48F63}" type="pres">
      <dgm:prSet presAssocID="{2C4A3413-43C0-49C3-81F1-D58B405F5C66}" presName="aSpace2" presStyleCnt="0"/>
      <dgm:spPr/>
    </dgm:pt>
    <dgm:pt modelId="{B15F10AE-1111-4A23-8FDB-27535D070B04}" type="pres">
      <dgm:prSet presAssocID="{9A00C00B-2B95-4D5C-92D4-5853971CFDDB}" presName="childNode" presStyleLbl="node1" presStyleIdx="7" presStyleCnt="12">
        <dgm:presLayoutVars>
          <dgm:bulletEnabled val="1"/>
        </dgm:presLayoutVars>
      </dgm:prSet>
      <dgm:spPr/>
    </dgm:pt>
    <dgm:pt modelId="{8AF1D9BD-C8A9-4CDB-9FBE-FD1297D8F343}" type="pres">
      <dgm:prSet presAssocID="{9A00C00B-2B95-4D5C-92D4-5853971CFDDB}" presName="aSpace2" presStyleCnt="0"/>
      <dgm:spPr/>
    </dgm:pt>
    <dgm:pt modelId="{93D6B1D6-8EA5-426D-8262-2A85FF781543}" type="pres">
      <dgm:prSet presAssocID="{DC27D156-102C-48D4-A0A1-1B4CB6BE64DE}" presName="childNode" presStyleLbl="node1" presStyleIdx="8" presStyleCnt="12">
        <dgm:presLayoutVars>
          <dgm:bulletEnabled val="1"/>
        </dgm:presLayoutVars>
      </dgm:prSet>
      <dgm:spPr/>
    </dgm:pt>
    <dgm:pt modelId="{A3C18FE8-4315-45B1-954B-9DBA4D40D0B5}" type="pres">
      <dgm:prSet presAssocID="{E9E5111B-063B-4E41-A09B-D45B39E93D94}" presName="aSpace" presStyleCnt="0"/>
      <dgm:spPr/>
    </dgm:pt>
    <dgm:pt modelId="{2AA68CB8-5DD7-4FC6-B1A6-1C0E37993FCF}" type="pres">
      <dgm:prSet presAssocID="{5DDB17FB-951B-43C4-9A29-A91B72CECF4F}" presName="compNode" presStyleCnt="0"/>
      <dgm:spPr/>
    </dgm:pt>
    <dgm:pt modelId="{D2E7DD74-0344-4E6B-9DA4-EB4B20002EB2}" type="pres">
      <dgm:prSet presAssocID="{5DDB17FB-951B-43C4-9A29-A91B72CECF4F}" presName="aNode" presStyleLbl="bgShp" presStyleIdx="3" presStyleCnt="4"/>
      <dgm:spPr/>
    </dgm:pt>
    <dgm:pt modelId="{7C31DB09-73E4-4332-A3E2-DC98EE244F2E}" type="pres">
      <dgm:prSet presAssocID="{5DDB17FB-951B-43C4-9A29-A91B72CECF4F}" presName="textNode" presStyleLbl="bgShp" presStyleIdx="3" presStyleCnt="4"/>
      <dgm:spPr/>
    </dgm:pt>
    <dgm:pt modelId="{C61633A4-601B-4150-A6E7-829AD7A8398B}" type="pres">
      <dgm:prSet presAssocID="{5DDB17FB-951B-43C4-9A29-A91B72CECF4F}" presName="compChildNode" presStyleCnt="0"/>
      <dgm:spPr/>
    </dgm:pt>
    <dgm:pt modelId="{491A957B-25B3-44D5-A697-7315B7DF0831}" type="pres">
      <dgm:prSet presAssocID="{5DDB17FB-951B-43C4-9A29-A91B72CECF4F}" presName="theInnerList" presStyleCnt="0"/>
      <dgm:spPr/>
    </dgm:pt>
    <dgm:pt modelId="{6FF37514-D573-48C3-BC84-5C38082ED0EA}" type="pres">
      <dgm:prSet presAssocID="{DEB045D2-B81A-41B3-A36A-F39AEE52191A}" presName="childNode" presStyleLbl="node1" presStyleIdx="9" presStyleCnt="12" custScaleX="107701">
        <dgm:presLayoutVars>
          <dgm:bulletEnabled val="1"/>
        </dgm:presLayoutVars>
      </dgm:prSet>
      <dgm:spPr/>
    </dgm:pt>
    <dgm:pt modelId="{7D2DCCA1-95B8-4013-B658-C824073E615D}" type="pres">
      <dgm:prSet presAssocID="{DEB045D2-B81A-41B3-A36A-F39AEE52191A}" presName="aSpace2" presStyleCnt="0"/>
      <dgm:spPr/>
    </dgm:pt>
    <dgm:pt modelId="{EF4C3F93-4593-4438-BAE8-2C8CE77DF937}" type="pres">
      <dgm:prSet presAssocID="{3F2D4C07-6823-49EB-856A-B7B2873A952C}" presName="childNode" presStyleLbl="node1" presStyleIdx="10" presStyleCnt="12" custScaleX="102951">
        <dgm:presLayoutVars>
          <dgm:bulletEnabled val="1"/>
        </dgm:presLayoutVars>
      </dgm:prSet>
      <dgm:spPr/>
    </dgm:pt>
    <dgm:pt modelId="{C57795DE-3EA5-46FA-A288-B1AFF72DC71F}" type="pres">
      <dgm:prSet presAssocID="{3F2D4C07-6823-49EB-856A-B7B2873A952C}" presName="aSpace2" presStyleCnt="0"/>
      <dgm:spPr/>
    </dgm:pt>
    <dgm:pt modelId="{EB44ABC3-7F60-4DE5-B1CA-BB3D95D5F9D8}" type="pres">
      <dgm:prSet presAssocID="{2681A03A-1D9C-4ED8-A09B-CC6AA3AC86CD}" presName="childNode" presStyleLbl="node1" presStyleIdx="11" presStyleCnt="12">
        <dgm:presLayoutVars>
          <dgm:bulletEnabled val="1"/>
        </dgm:presLayoutVars>
      </dgm:prSet>
      <dgm:spPr/>
    </dgm:pt>
  </dgm:ptLst>
  <dgm:cxnLst>
    <dgm:cxn modelId="{CDB76511-9AC5-4105-A721-ABA43C027F0D}" srcId="{E9E5111B-063B-4E41-A09B-D45B39E93D94}" destId="{DC27D156-102C-48D4-A0A1-1B4CB6BE64DE}" srcOrd="2" destOrd="0" parTransId="{61336ECF-8CA2-4ABC-9D8B-4E68A4EB5098}" sibTransId="{238FBF33-1EAA-4793-8E33-906B7B053469}"/>
    <dgm:cxn modelId="{68183A14-7D48-4651-ACE7-4958378514CE}" srcId="{5DDB17FB-951B-43C4-9A29-A91B72CECF4F}" destId="{DEB045D2-B81A-41B3-A36A-F39AEE52191A}" srcOrd="0" destOrd="0" parTransId="{9905B5D0-4E08-447D-8016-2BA77DC9C0E5}" sibTransId="{12639DD8-7C38-40D4-AD87-3EF6A7355812}"/>
    <dgm:cxn modelId="{D2A5A316-285B-426F-9898-057B7A11F02C}" type="presOf" srcId="{DA2A195D-CF6E-4E7D-888B-0B10FB5913DF}" destId="{81C7AE67-2F0B-4DAE-8952-C8BDAAB6A76C}" srcOrd="0" destOrd="0" presId="urn:microsoft.com/office/officeart/2005/8/layout/lProcess2"/>
    <dgm:cxn modelId="{659D061C-67B7-41E2-A0FB-01CB259BBC89}" type="presOf" srcId="{8BFCCD73-825C-4777-B7DF-3C7751F5E17E}" destId="{0ED0CD2A-11A9-4E02-B7BC-6F6DBDDD2817}" srcOrd="0" destOrd="0" presId="urn:microsoft.com/office/officeart/2005/8/layout/lProcess2"/>
    <dgm:cxn modelId="{898B7227-3B04-4CC4-A429-5DAD64D244F0}" srcId="{8BFCCD73-825C-4777-B7DF-3C7751F5E17E}" destId="{B8DBE561-4FD0-4E8F-AC4D-41383281BCCB}" srcOrd="0" destOrd="0" parTransId="{99A88FBC-673B-49CF-A8ED-4B84540FC419}" sibTransId="{679DD3BE-D61D-409A-9CCF-82DA6184E961}"/>
    <dgm:cxn modelId="{DBCFD92C-3CCE-4D0E-98E9-B82849009EB5}" srcId="{DA2A195D-CF6E-4E7D-888B-0B10FB5913DF}" destId="{E9E5111B-063B-4E41-A09B-D45B39E93D94}" srcOrd="2" destOrd="0" parTransId="{521D14AD-85F3-444E-9D1F-43F221AE7353}" sibTransId="{9DC67925-85D3-4600-A995-80FF6B75D039}"/>
    <dgm:cxn modelId="{33EEAA39-6AD7-4E05-8DAD-DFCFDB310DB2}" srcId="{E9E5111B-063B-4E41-A09B-D45B39E93D94}" destId="{9A00C00B-2B95-4D5C-92D4-5853971CFDDB}" srcOrd="1" destOrd="0" parTransId="{9E426E93-C39A-4C6D-8404-480DAF8D251B}" sibTransId="{0A739AF5-738E-4CD5-A8B1-4F785042A634}"/>
    <dgm:cxn modelId="{5704445C-C236-4F36-A532-EFCBE0E216E7}" type="presOf" srcId="{E9E5111B-063B-4E41-A09B-D45B39E93D94}" destId="{B92211A2-8435-4B25-9B7B-0E73787E0410}" srcOrd="0" destOrd="0" presId="urn:microsoft.com/office/officeart/2005/8/layout/lProcess2"/>
    <dgm:cxn modelId="{B664AB60-E764-4D98-8C83-A61DB7D68C80}" srcId="{5DDB17FB-951B-43C4-9A29-A91B72CECF4F}" destId="{3F2D4C07-6823-49EB-856A-B7B2873A952C}" srcOrd="1" destOrd="0" parTransId="{0E1C60E2-8414-499F-8C5E-9A5B946E2E0E}" sibTransId="{D60C335D-EFE2-4AFE-8E1A-9EDB2CB20826}"/>
    <dgm:cxn modelId="{F54B8562-33B1-43BB-9DA1-89E022D13C77}" srcId="{DA2A195D-CF6E-4E7D-888B-0B10FB5913DF}" destId="{8BFCCD73-825C-4777-B7DF-3C7751F5E17E}" srcOrd="0" destOrd="0" parTransId="{97F0D6B3-048B-4694-871B-B72433F203CD}" sibTransId="{089E7CBB-7C4D-4B85-BDD0-D47E1B38153F}"/>
    <dgm:cxn modelId="{EAC95146-3094-4F02-A064-98727003C1BC}" type="presOf" srcId="{D79EDCC8-58A1-464C-8264-0B5BDB797136}" destId="{361E37AE-C6BC-4C9F-B535-7FCB8D3E8A85}" srcOrd="0" destOrd="0" presId="urn:microsoft.com/office/officeart/2005/8/layout/lProcess2"/>
    <dgm:cxn modelId="{66CCD046-EEA9-4A71-A3ED-86856026C3A2}" type="presOf" srcId="{F94A6616-9605-4399-8D75-AAED4117CEF6}" destId="{556E28B7-F44B-473D-BC9D-7BEF1F534303}" srcOrd="0" destOrd="0" presId="urn:microsoft.com/office/officeart/2005/8/layout/lProcess2"/>
    <dgm:cxn modelId="{8104786B-1CC7-4963-AD42-EBD97E30587F}" type="presOf" srcId="{2681A03A-1D9C-4ED8-A09B-CC6AA3AC86CD}" destId="{EB44ABC3-7F60-4DE5-B1CA-BB3D95D5F9D8}" srcOrd="0" destOrd="0" presId="urn:microsoft.com/office/officeart/2005/8/layout/lProcess2"/>
    <dgm:cxn modelId="{718B5B50-7937-4B83-9637-24049DE30F1F}" type="presOf" srcId="{5DDB17FB-951B-43C4-9A29-A91B72CECF4F}" destId="{D2E7DD74-0344-4E6B-9DA4-EB4B20002EB2}" srcOrd="0" destOrd="0" presId="urn:microsoft.com/office/officeart/2005/8/layout/lProcess2"/>
    <dgm:cxn modelId="{FBECC151-C856-4C33-B197-5838E6950791}" type="presOf" srcId="{8BFCCD73-825C-4777-B7DF-3C7751F5E17E}" destId="{741CB21E-E1DE-4069-99E5-ADFB04F4276D}" srcOrd="1" destOrd="0" presId="urn:microsoft.com/office/officeart/2005/8/layout/lProcess2"/>
    <dgm:cxn modelId="{87CEDA7B-9127-4AD0-8A60-5146AB33F047}" srcId="{8BFCCD73-825C-4777-B7DF-3C7751F5E17E}" destId="{488AAC33-D835-41CF-958B-BE376942F194}" srcOrd="1" destOrd="0" parTransId="{9D61FE55-A29F-4E66-9B17-BCF7BECC6617}" sibTransId="{C18A4BF1-8C6B-48C9-85D9-1A30695D8C27}"/>
    <dgm:cxn modelId="{3B5CA484-23E6-4D86-A098-0DBBAD754AF8}" type="presOf" srcId="{68D54583-514C-44A6-B163-4CCA332930FE}" destId="{B6E2991F-6D19-47CC-B477-C3E421DE3072}" srcOrd="0" destOrd="0" presId="urn:microsoft.com/office/officeart/2005/8/layout/lProcess2"/>
    <dgm:cxn modelId="{29CAF590-4ECD-4B33-983E-5748E599466F}" type="presOf" srcId="{B8DBE561-4FD0-4E8F-AC4D-41383281BCCB}" destId="{7F179380-4B2A-46B6-A2D1-5B23F89D9EDA}" srcOrd="0" destOrd="0" presId="urn:microsoft.com/office/officeart/2005/8/layout/lProcess2"/>
    <dgm:cxn modelId="{88133696-A0B1-4919-8EFF-68ABA395F55A}" type="presOf" srcId="{F94A6616-9605-4399-8D75-AAED4117CEF6}" destId="{0E4A6F4B-A26B-4AD3-9E5B-1A325F52B81F}" srcOrd="1" destOrd="0" presId="urn:microsoft.com/office/officeart/2005/8/layout/lProcess2"/>
    <dgm:cxn modelId="{6AC81D9B-8E1B-4D27-8A03-A3A5B0F9A48A}" type="presOf" srcId="{C02DF90C-FBE0-4D3F-BBB2-3883AC5CA39E}" destId="{2C871297-FFEC-4112-876B-F76D6E05A0AF}" srcOrd="0" destOrd="0" presId="urn:microsoft.com/office/officeart/2005/8/layout/lProcess2"/>
    <dgm:cxn modelId="{555A67A9-56EC-4C9F-91A8-C1C465761FBB}" type="presOf" srcId="{DEB045D2-B81A-41B3-A36A-F39AEE52191A}" destId="{6FF37514-D573-48C3-BC84-5C38082ED0EA}" srcOrd="0" destOrd="0" presId="urn:microsoft.com/office/officeart/2005/8/layout/lProcess2"/>
    <dgm:cxn modelId="{D12CCFB1-C9D5-4926-A4F1-1CD57070712A}" type="presOf" srcId="{9A00C00B-2B95-4D5C-92D4-5853971CFDDB}" destId="{B15F10AE-1111-4A23-8FDB-27535D070B04}" srcOrd="0" destOrd="0" presId="urn:microsoft.com/office/officeart/2005/8/layout/lProcess2"/>
    <dgm:cxn modelId="{3B19ABBB-AB00-4849-9077-2E7982392216}" type="presOf" srcId="{488AAC33-D835-41CF-958B-BE376942F194}" destId="{B69C1932-82FA-4D70-861C-D074DE36856E}" srcOrd="0" destOrd="0" presId="urn:microsoft.com/office/officeart/2005/8/layout/lProcess2"/>
    <dgm:cxn modelId="{7CA8CFC0-11B5-485E-A19D-61E4A6F510A5}" srcId="{DA2A195D-CF6E-4E7D-888B-0B10FB5913DF}" destId="{F94A6616-9605-4399-8D75-AAED4117CEF6}" srcOrd="1" destOrd="0" parTransId="{5C19F6F7-BB03-4089-B619-F5051F8A4817}" sibTransId="{4E70BDDC-6A0D-4A3C-857A-4B779D3EA07D}"/>
    <dgm:cxn modelId="{6F9B46C3-A89E-4FEE-BC6C-78DCE879BEB8}" srcId="{E9E5111B-063B-4E41-A09B-D45B39E93D94}" destId="{2C4A3413-43C0-49C3-81F1-D58B405F5C66}" srcOrd="0" destOrd="0" parTransId="{7CBBA850-A54B-4A40-96F4-4E73B6705012}" sibTransId="{7C39B402-7D3D-4161-B711-A46822F79A49}"/>
    <dgm:cxn modelId="{C256C5CE-AFD3-482A-86C1-78834D396361}" type="presOf" srcId="{2C4A3413-43C0-49C3-81F1-D58B405F5C66}" destId="{153C02C9-6F50-4420-A1B7-D297EAE270E5}" srcOrd="0" destOrd="0" presId="urn:microsoft.com/office/officeart/2005/8/layout/lProcess2"/>
    <dgm:cxn modelId="{590DF9CF-42B7-4EF2-95E8-1B14FE12889F}" type="presOf" srcId="{DC27D156-102C-48D4-A0A1-1B4CB6BE64DE}" destId="{93D6B1D6-8EA5-426D-8262-2A85FF781543}" srcOrd="0" destOrd="0" presId="urn:microsoft.com/office/officeart/2005/8/layout/lProcess2"/>
    <dgm:cxn modelId="{6C32ADD4-9E24-48C8-AEAA-7211DB69357E}" srcId="{8BFCCD73-825C-4777-B7DF-3C7751F5E17E}" destId="{D79EDCC8-58A1-464C-8264-0B5BDB797136}" srcOrd="2" destOrd="0" parTransId="{75236FA1-135E-4DA6-A511-3DF052DDF8B0}" sibTransId="{C0A137B0-FAA4-4628-9BB9-5BD38D50ED19}"/>
    <dgm:cxn modelId="{B21CB8D4-E097-424E-B57D-8BFADC908690}" srcId="{F94A6616-9605-4399-8D75-AAED4117CEF6}" destId="{68D54583-514C-44A6-B163-4CCA332930FE}" srcOrd="2" destOrd="0" parTransId="{2070036E-AA0F-46B1-89DD-D71DF48B1341}" sibTransId="{1E917823-4764-4E74-AFB3-5174CF43E9A1}"/>
    <dgm:cxn modelId="{B1DFE2D6-ACD6-427C-913E-1345530EA308}" type="presOf" srcId="{6F5EB819-9805-44EB-BBD5-1985B25C1C18}" destId="{0F225FF8-E4E2-4B5A-A533-DDA0851DFBD3}" srcOrd="0" destOrd="0" presId="urn:microsoft.com/office/officeart/2005/8/layout/lProcess2"/>
    <dgm:cxn modelId="{283A99E4-16B5-48F2-BA62-5376DC21747F}" srcId="{DA2A195D-CF6E-4E7D-888B-0B10FB5913DF}" destId="{5DDB17FB-951B-43C4-9A29-A91B72CECF4F}" srcOrd="3" destOrd="0" parTransId="{187727EA-C0DB-42F7-B8F3-28710F75A54B}" sibTransId="{FF66F22E-E656-4241-A268-3E867DC0F92F}"/>
    <dgm:cxn modelId="{014AA0E4-7CD6-47B3-A44C-42D94D65DA5D}" type="presOf" srcId="{5DDB17FB-951B-43C4-9A29-A91B72CECF4F}" destId="{7C31DB09-73E4-4332-A3E2-DC98EE244F2E}" srcOrd="1" destOrd="0" presId="urn:microsoft.com/office/officeart/2005/8/layout/lProcess2"/>
    <dgm:cxn modelId="{732959EC-04D5-467A-A10F-69342AD76454}" srcId="{F94A6616-9605-4399-8D75-AAED4117CEF6}" destId="{C02DF90C-FBE0-4D3F-BBB2-3883AC5CA39E}" srcOrd="0" destOrd="0" parTransId="{01BC7078-CC6E-4200-B633-506F18FD320C}" sibTransId="{797B8416-CD77-4FA0-99F8-9FC4E86BA45E}"/>
    <dgm:cxn modelId="{FE53D3EF-6A46-4927-845C-292EA169771C}" type="presOf" srcId="{3F2D4C07-6823-49EB-856A-B7B2873A952C}" destId="{EF4C3F93-4593-4438-BAE8-2C8CE77DF937}" srcOrd="0" destOrd="0" presId="urn:microsoft.com/office/officeart/2005/8/layout/lProcess2"/>
    <dgm:cxn modelId="{5699CBF5-AADF-4229-9E0D-1A46326482E9}" srcId="{5DDB17FB-951B-43C4-9A29-A91B72CECF4F}" destId="{2681A03A-1D9C-4ED8-A09B-CC6AA3AC86CD}" srcOrd="2" destOrd="0" parTransId="{04D44D11-BA75-435C-A68A-B38AE7CA8A9B}" sibTransId="{44C47453-19B8-4FD7-B32D-1995A03CE6D4}"/>
    <dgm:cxn modelId="{4284ADF8-AB21-4436-AF9E-5993AB9DE4BC}" srcId="{F94A6616-9605-4399-8D75-AAED4117CEF6}" destId="{6F5EB819-9805-44EB-BBD5-1985B25C1C18}" srcOrd="1" destOrd="0" parTransId="{D141547E-4066-4341-881C-91A7EC0A7E92}" sibTransId="{1869D514-3E84-4AA3-8F56-717BD8BE7082}"/>
    <dgm:cxn modelId="{FEEA07FD-4ECA-475B-B631-FEF889CF4CC0}" type="presOf" srcId="{E9E5111B-063B-4E41-A09B-D45B39E93D94}" destId="{8AA492C6-BC96-4CC5-A342-6452F22902CF}" srcOrd="1" destOrd="0" presId="urn:microsoft.com/office/officeart/2005/8/layout/lProcess2"/>
    <dgm:cxn modelId="{AFB58842-1CDE-4EEE-B571-D7FE1D71470E}" type="presParOf" srcId="{81C7AE67-2F0B-4DAE-8952-C8BDAAB6A76C}" destId="{A464B024-DC73-46B9-BFFB-1141A1C90E98}" srcOrd="0" destOrd="0" presId="urn:microsoft.com/office/officeart/2005/8/layout/lProcess2"/>
    <dgm:cxn modelId="{C1061896-4286-4A16-9D6E-891B92D2EE8F}" type="presParOf" srcId="{A464B024-DC73-46B9-BFFB-1141A1C90E98}" destId="{0ED0CD2A-11A9-4E02-B7BC-6F6DBDDD2817}" srcOrd="0" destOrd="0" presId="urn:microsoft.com/office/officeart/2005/8/layout/lProcess2"/>
    <dgm:cxn modelId="{5BCF47C9-4923-4D63-880E-997F823B47ED}" type="presParOf" srcId="{A464B024-DC73-46B9-BFFB-1141A1C90E98}" destId="{741CB21E-E1DE-4069-99E5-ADFB04F4276D}" srcOrd="1" destOrd="0" presId="urn:microsoft.com/office/officeart/2005/8/layout/lProcess2"/>
    <dgm:cxn modelId="{FD2BE641-F290-484C-B1DA-C50C75AF031C}" type="presParOf" srcId="{A464B024-DC73-46B9-BFFB-1141A1C90E98}" destId="{451CF095-F80B-4A84-BF54-70C1FD05248B}" srcOrd="2" destOrd="0" presId="urn:microsoft.com/office/officeart/2005/8/layout/lProcess2"/>
    <dgm:cxn modelId="{6351580D-1C39-40F9-BB58-18E19A2D734B}" type="presParOf" srcId="{451CF095-F80B-4A84-BF54-70C1FD05248B}" destId="{4E2964B6-D88C-4CC4-96C7-5B5E6E5C7C72}" srcOrd="0" destOrd="0" presId="urn:microsoft.com/office/officeart/2005/8/layout/lProcess2"/>
    <dgm:cxn modelId="{373B954F-9560-44AF-8951-8025CC2E124B}" type="presParOf" srcId="{4E2964B6-D88C-4CC4-96C7-5B5E6E5C7C72}" destId="{7F179380-4B2A-46B6-A2D1-5B23F89D9EDA}" srcOrd="0" destOrd="0" presId="urn:microsoft.com/office/officeart/2005/8/layout/lProcess2"/>
    <dgm:cxn modelId="{6F7232F3-3966-41A0-8BB4-5147CC5DD765}" type="presParOf" srcId="{4E2964B6-D88C-4CC4-96C7-5B5E6E5C7C72}" destId="{AC8B5E0C-60C6-43A6-B239-71CB747F1A43}" srcOrd="1" destOrd="0" presId="urn:microsoft.com/office/officeart/2005/8/layout/lProcess2"/>
    <dgm:cxn modelId="{AF3C0388-5F9E-426D-84EC-F52341837BD5}" type="presParOf" srcId="{4E2964B6-D88C-4CC4-96C7-5B5E6E5C7C72}" destId="{B69C1932-82FA-4D70-861C-D074DE36856E}" srcOrd="2" destOrd="0" presId="urn:microsoft.com/office/officeart/2005/8/layout/lProcess2"/>
    <dgm:cxn modelId="{708EB658-F542-4AE7-8938-174E606D8394}" type="presParOf" srcId="{4E2964B6-D88C-4CC4-96C7-5B5E6E5C7C72}" destId="{BD8CC700-7C00-43AC-8BCA-945BAF332F2A}" srcOrd="3" destOrd="0" presId="urn:microsoft.com/office/officeart/2005/8/layout/lProcess2"/>
    <dgm:cxn modelId="{B3831CBD-3A55-4C14-B1FE-874863CB41B3}" type="presParOf" srcId="{4E2964B6-D88C-4CC4-96C7-5B5E6E5C7C72}" destId="{361E37AE-C6BC-4C9F-B535-7FCB8D3E8A85}" srcOrd="4" destOrd="0" presId="urn:microsoft.com/office/officeart/2005/8/layout/lProcess2"/>
    <dgm:cxn modelId="{6FC68E15-B7DC-40C7-9961-77FF6FF84648}" type="presParOf" srcId="{81C7AE67-2F0B-4DAE-8952-C8BDAAB6A76C}" destId="{C41DEBBE-0E1B-4D0C-B96C-22C4B5321738}" srcOrd="1" destOrd="0" presId="urn:microsoft.com/office/officeart/2005/8/layout/lProcess2"/>
    <dgm:cxn modelId="{021A5EEC-33C2-45AA-A9B4-E57E8821C76D}" type="presParOf" srcId="{81C7AE67-2F0B-4DAE-8952-C8BDAAB6A76C}" destId="{D959AB69-7D7E-496D-B84C-34CBE5B220A9}" srcOrd="2" destOrd="0" presId="urn:microsoft.com/office/officeart/2005/8/layout/lProcess2"/>
    <dgm:cxn modelId="{3F3DF38F-FD5D-4C2F-A701-E8967D27E5D6}" type="presParOf" srcId="{D959AB69-7D7E-496D-B84C-34CBE5B220A9}" destId="{556E28B7-F44B-473D-BC9D-7BEF1F534303}" srcOrd="0" destOrd="0" presId="urn:microsoft.com/office/officeart/2005/8/layout/lProcess2"/>
    <dgm:cxn modelId="{08DCC7E4-0544-4384-96A0-E09FB10F4FA0}" type="presParOf" srcId="{D959AB69-7D7E-496D-B84C-34CBE5B220A9}" destId="{0E4A6F4B-A26B-4AD3-9E5B-1A325F52B81F}" srcOrd="1" destOrd="0" presId="urn:microsoft.com/office/officeart/2005/8/layout/lProcess2"/>
    <dgm:cxn modelId="{2C2E42CE-BA51-4389-B616-DA80CAA0A4AC}" type="presParOf" srcId="{D959AB69-7D7E-496D-B84C-34CBE5B220A9}" destId="{F63800F3-8802-4930-9C91-202DD538FF1D}" srcOrd="2" destOrd="0" presId="urn:microsoft.com/office/officeart/2005/8/layout/lProcess2"/>
    <dgm:cxn modelId="{AA9CE5E1-351E-48BE-8003-ED48D7AC058E}" type="presParOf" srcId="{F63800F3-8802-4930-9C91-202DD538FF1D}" destId="{34C70FDA-9E4E-4350-B98B-F68D6F184FF5}" srcOrd="0" destOrd="0" presId="urn:microsoft.com/office/officeart/2005/8/layout/lProcess2"/>
    <dgm:cxn modelId="{A2232C40-B1B8-4BAE-95A8-2E60E4561C03}" type="presParOf" srcId="{34C70FDA-9E4E-4350-B98B-F68D6F184FF5}" destId="{2C871297-FFEC-4112-876B-F76D6E05A0AF}" srcOrd="0" destOrd="0" presId="urn:microsoft.com/office/officeart/2005/8/layout/lProcess2"/>
    <dgm:cxn modelId="{EF78EAF3-AE89-440E-88A1-22BFDEC15EE2}" type="presParOf" srcId="{34C70FDA-9E4E-4350-B98B-F68D6F184FF5}" destId="{EDBC7F3F-A957-4CDB-9B6E-1FDB33D7CF58}" srcOrd="1" destOrd="0" presId="urn:microsoft.com/office/officeart/2005/8/layout/lProcess2"/>
    <dgm:cxn modelId="{9058AB1F-E8C6-44F3-81FE-B29CE8A33935}" type="presParOf" srcId="{34C70FDA-9E4E-4350-B98B-F68D6F184FF5}" destId="{0F225FF8-E4E2-4B5A-A533-DDA0851DFBD3}" srcOrd="2" destOrd="0" presId="urn:microsoft.com/office/officeart/2005/8/layout/lProcess2"/>
    <dgm:cxn modelId="{D5FEF6C7-FCA1-48B5-85F7-12D8FA55DB74}" type="presParOf" srcId="{34C70FDA-9E4E-4350-B98B-F68D6F184FF5}" destId="{139404FE-31CA-44DA-ACF0-B6EDB04B1BCD}" srcOrd="3" destOrd="0" presId="urn:microsoft.com/office/officeart/2005/8/layout/lProcess2"/>
    <dgm:cxn modelId="{1CF03F7C-7656-49EF-A57B-9B62A25F0091}" type="presParOf" srcId="{34C70FDA-9E4E-4350-B98B-F68D6F184FF5}" destId="{B6E2991F-6D19-47CC-B477-C3E421DE3072}" srcOrd="4" destOrd="0" presId="urn:microsoft.com/office/officeart/2005/8/layout/lProcess2"/>
    <dgm:cxn modelId="{743E7DEE-A34A-41C9-9A3B-24E116770F2E}" type="presParOf" srcId="{81C7AE67-2F0B-4DAE-8952-C8BDAAB6A76C}" destId="{F97B447F-1543-46A8-9E63-86CA8EC687E5}" srcOrd="3" destOrd="0" presId="urn:microsoft.com/office/officeart/2005/8/layout/lProcess2"/>
    <dgm:cxn modelId="{FAD79BA2-2A14-480D-921A-CEF4730A301E}" type="presParOf" srcId="{81C7AE67-2F0B-4DAE-8952-C8BDAAB6A76C}" destId="{C3C592AC-5598-4683-9E6E-761AAB3EB075}" srcOrd="4" destOrd="0" presId="urn:microsoft.com/office/officeart/2005/8/layout/lProcess2"/>
    <dgm:cxn modelId="{62AC470D-3B26-4151-AC47-E80C6B9C6EE4}" type="presParOf" srcId="{C3C592AC-5598-4683-9E6E-761AAB3EB075}" destId="{B92211A2-8435-4B25-9B7B-0E73787E0410}" srcOrd="0" destOrd="0" presId="urn:microsoft.com/office/officeart/2005/8/layout/lProcess2"/>
    <dgm:cxn modelId="{8BC23C85-BA1C-4EAC-BD65-20EAADD6730D}" type="presParOf" srcId="{C3C592AC-5598-4683-9E6E-761AAB3EB075}" destId="{8AA492C6-BC96-4CC5-A342-6452F22902CF}" srcOrd="1" destOrd="0" presId="urn:microsoft.com/office/officeart/2005/8/layout/lProcess2"/>
    <dgm:cxn modelId="{12F37FE7-63ED-4A14-9AD6-EF8DDB5822A9}" type="presParOf" srcId="{C3C592AC-5598-4683-9E6E-761AAB3EB075}" destId="{1CA28A77-4B79-472B-9628-8D4E04AABA2C}" srcOrd="2" destOrd="0" presId="urn:microsoft.com/office/officeart/2005/8/layout/lProcess2"/>
    <dgm:cxn modelId="{19D9D75D-11C6-4CD2-9CCB-D01E4F38C8BE}" type="presParOf" srcId="{1CA28A77-4B79-472B-9628-8D4E04AABA2C}" destId="{8934506D-4B8D-49ED-BF8D-6467BADEE3FA}" srcOrd="0" destOrd="0" presId="urn:microsoft.com/office/officeart/2005/8/layout/lProcess2"/>
    <dgm:cxn modelId="{29740F8F-E199-469F-8D87-0D4FFC659C27}" type="presParOf" srcId="{8934506D-4B8D-49ED-BF8D-6467BADEE3FA}" destId="{153C02C9-6F50-4420-A1B7-D297EAE270E5}" srcOrd="0" destOrd="0" presId="urn:microsoft.com/office/officeart/2005/8/layout/lProcess2"/>
    <dgm:cxn modelId="{62EE57B7-A3E1-40D7-A1AA-0D838A6FAB04}" type="presParOf" srcId="{8934506D-4B8D-49ED-BF8D-6467BADEE3FA}" destId="{CA46D814-73AC-4DCB-B931-4360E2D48F63}" srcOrd="1" destOrd="0" presId="urn:microsoft.com/office/officeart/2005/8/layout/lProcess2"/>
    <dgm:cxn modelId="{F3321984-F7CE-41BA-8172-200A7B758124}" type="presParOf" srcId="{8934506D-4B8D-49ED-BF8D-6467BADEE3FA}" destId="{B15F10AE-1111-4A23-8FDB-27535D070B04}" srcOrd="2" destOrd="0" presId="urn:microsoft.com/office/officeart/2005/8/layout/lProcess2"/>
    <dgm:cxn modelId="{60B62129-FEFC-4559-8A79-CA4DF7A8ED97}" type="presParOf" srcId="{8934506D-4B8D-49ED-BF8D-6467BADEE3FA}" destId="{8AF1D9BD-C8A9-4CDB-9FBE-FD1297D8F343}" srcOrd="3" destOrd="0" presId="urn:microsoft.com/office/officeart/2005/8/layout/lProcess2"/>
    <dgm:cxn modelId="{718461E4-7511-41D4-A3F7-F67FAFAFB521}" type="presParOf" srcId="{8934506D-4B8D-49ED-BF8D-6467BADEE3FA}" destId="{93D6B1D6-8EA5-426D-8262-2A85FF781543}" srcOrd="4" destOrd="0" presId="urn:microsoft.com/office/officeart/2005/8/layout/lProcess2"/>
    <dgm:cxn modelId="{4491589C-568F-4DA2-BE71-C408D24A2BCD}" type="presParOf" srcId="{81C7AE67-2F0B-4DAE-8952-C8BDAAB6A76C}" destId="{A3C18FE8-4315-45B1-954B-9DBA4D40D0B5}" srcOrd="5" destOrd="0" presId="urn:microsoft.com/office/officeart/2005/8/layout/lProcess2"/>
    <dgm:cxn modelId="{7F75FD9A-CBA0-47EC-9E3A-ABC2B5F4F968}" type="presParOf" srcId="{81C7AE67-2F0B-4DAE-8952-C8BDAAB6A76C}" destId="{2AA68CB8-5DD7-4FC6-B1A6-1C0E37993FCF}" srcOrd="6" destOrd="0" presId="urn:microsoft.com/office/officeart/2005/8/layout/lProcess2"/>
    <dgm:cxn modelId="{9D1FDBDB-DDB3-45CF-B2D3-680797C6DFBB}" type="presParOf" srcId="{2AA68CB8-5DD7-4FC6-B1A6-1C0E37993FCF}" destId="{D2E7DD74-0344-4E6B-9DA4-EB4B20002EB2}" srcOrd="0" destOrd="0" presId="urn:microsoft.com/office/officeart/2005/8/layout/lProcess2"/>
    <dgm:cxn modelId="{1EF65324-365C-477F-A9C2-48A65200CD57}" type="presParOf" srcId="{2AA68CB8-5DD7-4FC6-B1A6-1C0E37993FCF}" destId="{7C31DB09-73E4-4332-A3E2-DC98EE244F2E}" srcOrd="1" destOrd="0" presId="urn:microsoft.com/office/officeart/2005/8/layout/lProcess2"/>
    <dgm:cxn modelId="{0EB6D843-0CBB-47AC-BF3E-76F86F47B47E}" type="presParOf" srcId="{2AA68CB8-5DD7-4FC6-B1A6-1C0E37993FCF}" destId="{C61633A4-601B-4150-A6E7-829AD7A8398B}" srcOrd="2" destOrd="0" presId="urn:microsoft.com/office/officeart/2005/8/layout/lProcess2"/>
    <dgm:cxn modelId="{C4E7528B-7111-4C31-A37A-FC2CDBC7ECB6}" type="presParOf" srcId="{C61633A4-601B-4150-A6E7-829AD7A8398B}" destId="{491A957B-25B3-44D5-A697-7315B7DF0831}" srcOrd="0" destOrd="0" presId="urn:microsoft.com/office/officeart/2005/8/layout/lProcess2"/>
    <dgm:cxn modelId="{60FD2CA9-60E6-490F-835D-6DD5DAA84315}" type="presParOf" srcId="{491A957B-25B3-44D5-A697-7315B7DF0831}" destId="{6FF37514-D573-48C3-BC84-5C38082ED0EA}" srcOrd="0" destOrd="0" presId="urn:microsoft.com/office/officeart/2005/8/layout/lProcess2"/>
    <dgm:cxn modelId="{6185C69E-8D57-48A3-8CC2-F134729F1043}" type="presParOf" srcId="{491A957B-25B3-44D5-A697-7315B7DF0831}" destId="{7D2DCCA1-95B8-4013-B658-C824073E615D}" srcOrd="1" destOrd="0" presId="urn:microsoft.com/office/officeart/2005/8/layout/lProcess2"/>
    <dgm:cxn modelId="{C3BA474C-7922-40D8-B900-348ABC7A347E}" type="presParOf" srcId="{491A957B-25B3-44D5-A697-7315B7DF0831}" destId="{EF4C3F93-4593-4438-BAE8-2C8CE77DF937}" srcOrd="2" destOrd="0" presId="urn:microsoft.com/office/officeart/2005/8/layout/lProcess2"/>
    <dgm:cxn modelId="{A6C6215C-4C86-4F70-8DC5-26D6DFBBF1C9}" type="presParOf" srcId="{491A957B-25B3-44D5-A697-7315B7DF0831}" destId="{C57795DE-3EA5-46FA-A288-B1AFF72DC71F}" srcOrd="3" destOrd="0" presId="urn:microsoft.com/office/officeart/2005/8/layout/lProcess2"/>
    <dgm:cxn modelId="{9757F469-B14A-4EC6-B68E-D9ACEAA2E59F}" type="presParOf" srcId="{491A957B-25B3-44D5-A697-7315B7DF0831}" destId="{EB44ABC3-7F60-4DE5-B1CA-BB3D95D5F9D8}" srcOrd="4" destOrd="0" presId="urn:microsoft.com/office/officeart/2005/8/layout/lProcess2"/>
  </dgm:cxnLst>
  <dgm:bg>
    <a:solidFill>
      <a:schemeClr val="accent6">
        <a:lumMod val="60000"/>
        <a:lumOff val="4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D0CD2A-11A9-4E02-B7BC-6F6DBDDD2817}">
      <dsp:nvSpPr>
        <dsp:cNvPr id="0" name=""/>
        <dsp:cNvSpPr/>
      </dsp:nvSpPr>
      <dsp:spPr>
        <a:xfrm>
          <a:off x="2911" y="0"/>
          <a:ext cx="2857248" cy="529209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Advocacy and Sensitization</a:t>
          </a:r>
        </a:p>
      </dsp:txBody>
      <dsp:txXfrm>
        <a:off x="2911" y="0"/>
        <a:ext cx="2857248" cy="1587627"/>
      </dsp:txXfrm>
    </dsp:sp>
    <dsp:sp modelId="{7F179380-4B2A-46B6-A2D1-5B23F89D9EDA}">
      <dsp:nvSpPr>
        <dsp:cNvPr id="0" name=""/>
        <dsp:cNvSpPr/>
      </dsp:nvSpPr>
      <dsp:spPr>
        <a:xfrm>
          <a:off x="288636" y="1588079"/>
          <a:ext cx="2285799" cy="103968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Awareness Campaign</a:t>
          </a:r>
        </a:p>
      </dsp:txBody>
      <dsp:txXfrm>
        <a:off x="319087" y="1618530"/>
        <a:ext cx="2224897" cy="978781"/>
      </dsp:txXfrm>
    </dsp:sp>
    <dsp:sp modelId="{B69C1932-82FA-4D70-861C-D074DE36856E}">
      <dsp:nvSpPr>
        <dsp:cNvPr id="0" name=""/>
        <dsp:cNvSpPr/>
      </dsp:nvSpPr>
      <dsp:spPr>
        <a:xfrm>
          <a:off x="288636" y="2787714"/>
          <a:ext cx="2285799" cy="103968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a:t>Sensitization</a:t>
          </a:r>
        </a:p>
      </dsp:txBody>
      <dsp:txXfrm>
        <a:off x="319087" y="2818165"/>
        <a:ext cx="2224897" cy="978781"/>
      </dsp:txXfrm>
    </dsp:sp>
    <dsp:sp modelId="{361E37AE-C6BC-4C9F-B535-7FCB8D3E8A85}">
      <dsp:nvSpPr>
        <dsp:cNvPr id="0" name=""/>
        <dsp:cNvSpPr/>
      </dsp:nvSpPr>
      <dsp:spPr>
        <a:xfrm>
          <a:off x="288636" y="3987349"/>
          <a:ext cx="2285799" cy="103968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a:t>Stakeholders' buy-in and Ownership of DD</a:t>
          </a:r>
        </a:p>
      </dsp:txBody>
      <dsp:txXfrm>
        <a:off x="319087" y="4017800"/>
        <a:ext cx="2224897" cy="978781"/>
      </dsp:txXfrm>
    </dsp:sp>
    <dsp:sp modelId="{556E28B7-F44B-473D-BC9D-7BEF1F534303}">
      <dsp:nvSpPr>
        <dsp:cNvPr id="0" name=""/>
        <dsp:cNvSpPr/>
      </dsp:nvSpPr>
      <dsp:spPr>
        <a:xfrm>
          <a:off x="3016595" y="0"/>
          <a:ext cx="2857248" cy="529209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Roadmap Preparation</a:t>
          </a:r>
        </a:p>
      </dsp:txBody>
      <dsp:txXfrm>
        <a:off x="3016595" y="0"/>
        <a:ext cx="2857248" cy="1587627"/>
      </dsp:txXfrm>
    </dsp:sp>
    <dsp:sp modelId="{2C871297-FFEC-4112-876B-F76D6E05A0AF}">
      <dsp:nvSpPr>
        <dsp:cNvPr id="0" name=""/>
        <dsp:cNvSpPr/>
      </dsp:nvSpPr>
      <dsp:spPr>
        <a:xfrm>
          <a:off x="3360179" y="1588079"/>
          <a:ext cx="2285799" cy="103968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a:t>Situation Analysis</a:t>
          </a:r>
        </a:p>
      </dsp:txBody>
      <dsp:txXfrm>
        <a:off x="3390630" y="1618530"/>
        <a:ext cx="2224897" cy="978781"/>
      </dsp:txXfrm>
    </dsp:sp>
    <dsp:sp modelId="{0F225FF8-E4E2-4B5A-A533-DDA0851DFBD3}">
      <dsp:nvSpPr>
        <dsp:cNvPr id="0" name=""/>
        <dsp:cNvSpPr/>
      </dsp:nvSpPr>
      <dsp:spPr>
        <a:xfrm>
          <a:off x="3360179" y="2787714"/>
          <a:ext cx="2285799" cy="103968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Development of DD Roadmap Matrix</a:t>
          </a:r>
        </a:p>
      </dsp:txBody>
      <dsp:txXfrm>
        <a:off x="3390630" y="2818165"/>
        <a:ext cx="2224897" cy="978781"/>
      </dsp:txXfrm>
    </dsp:sp>
    <dsp:sp modelId="{B6E2991F-6D19-47CC-B477-C3E421DE3072}">
      <dsp:nvSpPr>
        <dsp:cNvPr id="0" name=""/>
        <dsp:cNvSpPr/>
      </dsp:nvSpPr>
      <dsp:spPr>
        <a:xfrm>
          <a:off x="3360179" y="3987349"/>
          <a:ext cx="2285799" cy="103968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a:t>Assigning Role to key Stakeholders</a:t>
          </a:r>
        </a:p>
      </dsp:txBody>
      <dsp:txXfrm>
        <a:off x="3390630" y="4017800"/>
        <a:ext cx="2224897" cy="978781"/>
      </dsp:txXfrm>
    </dsp:sp>
    <dsp:sp modelId="{B92211A2-8435-4B25-9B7B-0E73787E0410}">
      <dsp:nvSpPr>
        <dsp:cNvPr id="0" name=""/>
        <dsp:cNvSpPr/>
      </dsp:nvSpPr>
      <dsp:spPr>
        <a:xfrm>
          <a:off x="6145996" y="0"/>
          <a:ext cx="2857248" cy="529209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National Transfer Accounts (NTA) for Estimation of DD profiles</a:t>
          </a:r>
        </a:p>
      </dsp:txBody>
      <dsp:txXfrm>
        <a:off x="6145996" y="0"/>
        <a:ext cx="2857248" cy="1587627"/>
      </dsp:txXfrm>
    </dsp:sp>
    <dsp:sp modelId="{153C02C9-6F50-4420-A1B7-D297EAE270E5}">
      <dsp:nvSpPr>
        <dsp:cNvPr id="0" name=""/>
        <dsp:cNvSpPr/>
      </dsp:nvSpPr>
      <dsp:spPr>
        <a:xfrm>
          <a:off x="6431721" y="1588079"/>
          <a:ext cx="2285799" cy="103968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a:t>Gap Analysis</a:t>
          </a:r>
        </a:p>
      </dsp:txBody>
      <dsp:txXfrm>
        <a:off x="6462172" y="1618530"/>
        <a:ext cx="2224897" cy="978781"/>
      </dsp:txXfrm>
    </dsp:sp>
    <dsp:sp modelId="{B15F10AE-1111-4A23-8FDB-27535D070B04}">
      <dsp:nvSpPr>
        <dsp:cNvPr id="0" name=""/>
        <dsp:cNvSpPr/>
      </dsp:nvSpPr>
      <dsp:spPr>
        <a:xfrm>
          <a:off x="6431721" y="2787714"/>
          <a:ext cx="2285799" cy="103968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Data Compilation, estimation, and NTA Profiles</a:t>
          </a:r>
        </a:p>
      </dsp:txBody>
      <dsp:txXfrm>
        <a:off x="6462172" y="2818165"/>
        <a:ext cx="2224897" cy="978781"/>
      </dsp:txXfrm>
    </dsp:sp>
    <dsp:sp modelId="{93D6B1D6-8EA5-426D-8262-2A85FF781543}">
      <dsp:nvSpPr>
        <dsp:cNvPr id="0" name=""/>
        <dsp:cNvSpPr/>
      </dsp:nvSpPr>
      <dsp:spPr>
        <a:xfrm>
          <a:off x="6431721" y="3987349"/>
          <a:ext cx="2285799" cy="103968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a:t>Estimation of DD Profile (duration and magnitude)</a:t>
          </a:r>
        </a:p>
      </dsp:txBody>
      <dsp:txXfrm>
        <a:off x="6462172" y="4017800"/>
        <a:ext cx="2224897" cy="978781"/>
      </dsp:txXfrm>
    </dsp:sp>
    <dsp:sp modelId="{D2E7DD74-0344-4E6B-9DA4-EB4B20002EB2}">
      <dsp:nvSpPr>
        <dsp:cNvPr id="0" name=""/>
        <dsp:cNvSpPr/>
      </dsp:nvSpPr>
      <dsp:spPr>
        <a:xfrm>
          <a:off x="9217539" y="0"/>
          <a:ext cx="2857248" cy="529209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Monitoring and Evaluation </a:t>
          </a:r>
        </a:p>
      </dsp:txBody>
      <dsp:txXfrm>
        <a:off x="9217539" y="0"/>
        <a:ext cx="2857248" cy="1587627"/>
      </dsp:txXfrm>
    </dsp:sp>
    <dsp:sp modelId="{6FF37514-D573-48C3-BC84-5C38082ED0EA}">
      <dsp:nvSpPr>
        <dsp:cNvPr id="0" name=""/>
        <dsp:cNvSpPr/>
      </dsp:nvSpPr>
      <dsp:spPr>
        <a:xfrm>
          <a:off x="9415249" y="1588079"/>
          <a:ext cx="2461828" cy="103968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Using NTA result to integrate DD into Plans and budgets</a:t>
          </a:r>
        </a:p>
      </dsp:txBody>
      <dsp:txXfrm>
        <a:off x="9445700" y="1618530"/>
        <a:ext cx="2400926" cy="978781"/>
      </dsp:txXfrm>
    </dsp:sp>
    <dsp:sp modelId="{EF4C3F93-4593-4438-BAE8-2C8CE77DF937}">
      <dsp:nvSpPr>
        <dsp:cNvPr id="0" name=""/>
        <dsp:cNvSpPr/>
      </dsp:nvSpPr>
      <dsp:spPr>
        <a:xfrm>
          <a:off x="9469537" y="2787714"/>
          <a:ext cx="2353253" cy="103968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t>Development and Institutionalization of the DD Assessment Index</a:t>
          </a:r>
        </a:p>
      </dsp:txBody>
      <dsp:txXfrm>
        <a:off x="9499988" y="2818165"/>
        <a:ext cx="2292351" cy="978781"/>
      </dsp:txXfrm>
    </dsp:sp>
    <dsp:sp modelId="{EB44ABC3-7F60-4DE5-B1CA-BB3D95D5F9D8}">
      <dsp:nvSpPr>
        <dsp:cNvPr id="0" name=""/>
        <dsp:cNvSpPr/>
      </dsp:nvSpPr>
      <dsp:spPr>
        <a:xfrm>
          <a:off x="9503264" y="3987349"/>
          <a:ext cx="2285799" cy="103968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a:t>Setting up of an Observatory Body for DD activities</a:t>
          </a:r>
        </a:p>
      </dsp:txBody>
      <dsp:txXfrm>
        <a:off x="9533715" y="4017800"/>
        <a:ext cx="2224897" cy="978781"/>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0.80199</cdr:x>
      <cdr:y>0.85647</cdr:y>
    </cdr:from>
    <cdr:to>
      <cdr:x>0.98935</cdr:x>
      <cdr:y>0.96504</cdr:y>
    </cdr:to>
    <cdr:sp macro="" textlink="">
      <cdr:nvSpPr>
        <cdr:cNvPr id="2" name="TextBox 1"/>
        <cdr:cNvSpPr txBox="1"/>
      </cdr:nvSpPr>
      <cdr:spPr>
        <a:xfrm xmlns:a="http://schemas.openxmlformats.org/drawingml/2006/main">
          <a:off x="9443571" y="5266936"/>
          <a:ext cx="2206171" cy="66765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dirty="0"/>
            <a:t>SDG Targets</a:t>
          </a:r>
        </a:p>
        <a:p xmlns:a="http://schemas.openxmlformats.org/drawingml/2006/main">
          <a:endParaRPr lang="en-GB" sz="1100" dirty="0"/>
        </a:p>
      </cdr:txBody>
    </cdr:sp>
  </cdr:relSizeAnchor>
</c:userShap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ED8E5B-0D98-4FE1-9B26-D1041E3A89F9}" type="datetimeFigureOut">
              <a:rPr lang="en-US" smtClean="0"/>
              <a:t>2/13/2023</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4FAB73BC-B049-4115-A692-8D63A059BFB8}"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56198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4159CD-DA3A-463F-AFEF-A68838A6859B}" type="datetimeFigureOut">
              <a:rPr lang="en-US" smtClean="0"/>
              <a:t>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213188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12A925-E007-46C2-84AB-35EE10DCAD39}" type="datetimeFigureOut">
              <a:rPr lang="en-US" smtClean="0"/>
              <a:t>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2085901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073C2DCB-466C-4061-8D51-D3254DD77FA1}" type="datetimeFigureOut">
              <a:rPr lang="en-US" smtClean="0"/>
              <a:t>2/13/2023</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807830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642357F-39F6-401C-9FF8-3072724998F3}" type="datetimeFigureOut">
              <a:rPr lang="en-US" smtClean="0"/>
              <a:t>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17675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5DB09B-D413-414E-B13F-B1984CD8FF65}" type="datetimeFigureOut">
              <a:rPr lang="en-US" smtClean="0"/>
              <a:t>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7597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38F992-55E7-4B2D-A6F1-8C9243CBFE1B}" type="datetimeFigureOut">
              <a:rPr lang="en-US" smtClean="0"/>
              <a:t>2/13/2023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853440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298110-BAA6-4256-A2E5-BB66A47D2616}" type="datetimeFigureOut">
              <a:rPr lang="en-US" smtClean="0"/>
              <a:t>2/13/2023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28150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03892-3343-4E4E-B81B-70A099359AD2}" type="datetimeFigureOut">
              <a:rPr lang="en-US" smtClean="0"/>
              <a:t>2/13/2023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9824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232F85-D33A-46AF-9088-5A7400C1018E}" type="datetimeFigureOut">
              <a:rPr lang="en-US" smtClean="0"/>
              <a:t>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766695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3EB3A624-F501-46A9-B8CA-4949E24E27C8}" type="datetimeFigureOut">
              <a:rPr lang="en-US" smtClean="0"/>
              <a:t>2/13/2023</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4FAB73BC-B049-4115-A692-8D63A059BFB8}" type="slidenum">
              <a:rPr lang="en-US" smtClean="0"/>
              <a:pPr/>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1090491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0C4D3C1-679D-44D8-8A9C-D402CE4EF569}" type="datetimeFigureOut">
              <a:rPr lang="en-US" smtClean="0"/>
              <a:t>2/13/2023</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09370961"/>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E14D4-472D-AFA5-1130-206ACEAB49C5}"/>
              </a:ext>
            </a:extLst>
          </p:cNvPr>
          <p:cNvSpPr>
            <a:spLocks noGrp="1"/>
          </p:cNvSpPr>
          <p:nvPr>
            <p:ph type="ctrTitle"/>
          </p:nvPr>
        </p:nvSpPr>
        <p:spPr>
          <a:xfrm>
            <a:off x="1128403" y="945913"/>
            <a:ext cx="9578179" cy="1785712"/>
          </a:xfrm>
        </p:spPr>
        <p:txBody>
          <a:bodyPr>
            <a:normAutofit fontScale="90000"/>
          </a:bodyPr>
          <a:lstStyle/>
          <a:p>
            <a:pPr algn="ctr"/>
            <a:r>
              <a:rPr lang="en-GB" sz="4800" b="1" dirty="0"/>
              <a:t>NTA and demographic change in Africa: The dividend and beyond using Nigeria as Case Study</a:t>
            </a:r>
            <a:endParaRPr lang="en-NG" sz="4800" b="1" dirty="0"/>
          </a:p>
        </p:txBody>
      </p:sp>
      <p:sp>
        <p:nvSpPr>
          <p:cNvPr id="3" name="Subtitle 2">
            <a:extLst>
              <a:ext uri="{FF2B5EF4-FFF2-40B4-BE49-F238E27FC236}">
                <a16:creationId xmlns:a16="http://schemas.microsoft.com/office/drawing/2014/main" id="{2FD4A6B1-FBFE-BC25-FA50-76096E7C15DE}"/>
              </a:ext>
            </a:extLst>
          </p:cNvPr>
          <p:cNvSpPr>
            <a:spLocks noGrp="1"/>
          </p:cNvSpPr>
          <p:nvPr>
            <p:ph type="subTitle" idx="1"/>
          </p:nvPr>
        </p:nvSpPr>
        <p:spPr>
          <a:xfrm>
            <a:off x="1128403" y="3429000"/>
            <a:ext cx="9935193" cy="2583294"/>
          </a:xfrm>
        </p:spPr>
        <p:txBody>
          <a:bodyPr>
            <a:normAutofit fontScale="92500" lnSpcReduction="20000"/>
          </a:bodyPr>
          <a:lstStyle/>
          <a:p>
            <a:pPr algn="ctr"/>
            <a:r>
              <a:rPr lang="en-GB" sz="2200" b="1" dirty="0"/>
              <a:t>Olanrewaju Olaniyan</a:t>
            </a:r>
          </a:p>
          <a:p>
            <a:pPr algn="ctr"/>
            <a:r>
              <a:rPr lang="en-GB" sz="2200" b="1" dirty="0"/>
              <a:t>Department of Economics</a:t>
            </a:r>
          </a:p>
          <a:p>
            <a:pPr algn="ctr"/>
            <a:r>
              <a:rPr lang="en-GB" sz="2200" b="1" dirty="0"/>
              <a:t>University of Ibadan, Nigeria</a:t>
            </a:r>
          </a:p>
          <a:p>
            <a:pPr algn="ctr"/>
            <a:endParaRPr lang="en-GB" dirty="0"/>
          </a:p>
          <a:p>
            <a:pPr algn="ctr"/>
            <a:endParaRPr lang="en-GB" dirty="0"/>
          </a:p>
          <a:p>
            <a:pPr algn="ctr"/>
            <a:r>
              <a:rPr lang="en-GB" dirty="0"/>
              <a:t>Tuesday, 14 February 2023</a:t>
            </a:r>
            <a:endParaRPr lang="en-NG" dirty="0"/>
          </a:p>
        </p:txBody>
      </p:sp>
      <p:sp>
        <p:nvSpPr>
          <p:cNvPr id="5" name="TextBox 4">
            <a:extLst>
              <a:ext uri="{FF2B5EF4-FFF2-40B4-BE49-F238E27FC236}">
                <a16:creationId xmlns:a16="http://schemas.microsoft.com/office/drawing/2014/main" id="{F8DA8912-5147-740C-2AC3-79AA8ADFFC07}"/>
              </a:ext>
            </a:extLst>
          </p:cNvPr>
          <p:cNvSpPr txBox="1"/>
          <p:nvPr/>
        </p:nvSpPr>
        <p:spPr>
          <a:xfrm>
            <a:off x="740777" y="6164442"/>
            <a:ext cx="10868627" cy="646331"/>
          </a:xfrm>
          <a:prstGeom prst="rect">
            <a:avLst/>
          </a:prstGeom>
          <a:noFill/>
        </p:spPr>
        <p:txBody>
          <a:bodyPr wrap="square">
            <a:spAutoFit/>
          </a:bodyPr>
          <a:lstStyle/>
          <a:p>
            <a:pPr algn="ctr"/>
            <a:r>
              <a:rPr lang="en-GB" b="1" i="1" dirty="0">
                <a:solidFill>
                  <a:schemeClr val="accent2">
                    <a:lumMod val="20000"/>
                    <a:lumOff val="80000"/>
                  </a:schemeClr>
                </a:solidFill>
                <a:latin typeface="Book Antiqua" panose="02040602050305030304" pitchFamily="18" charset="0"/>
              </a:rPr>
              <a:t>Presented at thee 14th Global Meeting of the NTA Network with the theme “Building Sustainable Generational Economies”</a:t>
            </a:r>
            <a:endParaRPr lang="en-NG" b="1" i="1" dirty="0">
              <a:solidFill>
                <a:schemeClr val="accent2">
                  <a:lumMod val="20000"/>
                  <a:lumOff val="80000"/>
                </a:schemeClr>
              </a:solidFill>
              <a:latin typeface="Book Antiqua" panose="02040602050305030304" pitchFamily="18" charset="0"/>
            </a:endParaRPr>
          </a:p>
        </p:txBody>
      </p:sp>
    </p:spTree>
    <p:extLst>
      <p:ext uri="{BB962C8B-B14F-4D97-AF65-F5344CB8AC3E}">
        <p14:creationId xmlns:p14="http://schemas.microsoft.com/office/powerpoint/2010/main" val="1066240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58D0F-CB6F-DD79-9441-0C34AA27A7A3}"/>
              </a:ext>
            </a:extLst>
          </p:cNvPr>
          <p:cNvSpPr>
            <a:spLocks noGrp="1"/>
          </p:cNvSpPr>
          <p:nvPr>
            <p:ph type="title"/>
          </p:nvPr>
        </p:nvSpPr>
        <p:spPr>
          <a:xfrm>
            <a:off x="1018572" y="0"/>
            <a:ext cx="9917647" cy="1049235"/>
          </a:xfrm>
          <a:solidFill>
            <a:schemeClr val="accent2">
              <a:lumMod val="20000"/>
              <a:lumOff val="80000"/>
            </a:schemeClr>
          </a:solidFill>
        </p:spPr>
        <p:txBody>
          <a:bodyPr>
            <a:normAutofit/>
          </a:bodyPr>
          <a:lstStyle/>
          <a:p>
            <a:r>
              <a:rPr lang="en-GB" b="1" dirty="0"/>
              <a:t>How can NTA be enhanced to improve its value for achieving development goals?</a:t>
            </a:r>
            <a:endParaRPr lang="en-NG" b="1" dirty="0"/>
          </a:p>
        </p:txBody>
      </p:sp>
      <p:sp>
        <p:nvSpPr>
          <p:cNvPr id="3" name="Content Placeholder 2">
            <a:extLst>
              <a:ext uri="{FF2B5EF4-FFF2-40B4-BE49-F238E27FC236}">
                <a16:creationId xmlns:a16="http://schemas.microsoft.com/office/drawing/2014/main" id="{C16A4CF2-B338-9059-AC42-4E1CCDFCABB0}"/>
              </a:ext>
            </a:extLst>
          </p:cNvPr>
          <p:cNvSpPr>
            <a:spLocks noGrp="1"/>
          </p:cNvSpPr>
          <p:nvPr>
            <p:ph idx="1"/>
          </p:nvPr>
        </p:nvSpPr>
        <p:spPr>
          <a:xfrm>
            <a:off x="914401" y="1597305"/>
            <a:ext cx="10556111" cy="4074289"/>
          </a:xfrm>
        </p:spPr>
        <p:txBody>
          <a:bodyPr>
            <a:noAutofit/>
          </a:bodyPr>
          <a:lstStyle/>
          <a:p>
            <a:pPr>
              <a:lnSpc>
                <a:spcPct val="100000"/>
              </a:lnSpc>
              <a:spcBef>
                <a:spcPts val="0"/>
              </a:spcBef>
            </a:pPr>
            <a:r>
              <a:rPr lang="en-GB" sz="2400" b="1" dirty="0">
                <a:latin typeface="Calibri" panose="020F0502020204030204" pitchFamily="34" charset="0"/>
                <a:ea typeface="Calibri" panose="020F0502020204030204" pitchFamily="34" charset="0"/>
                <a:cs typeface="Calibri" panose="020F0502020204030204" pitchFamily="34" charset="0"/>
              </a:rPr>
              <a:t>Recognition of Geographic disparities and diversities </a:t>
            </a:r>
            <a:r>
              <a:rPr lang="en-GB" sz="2400" dirty="0">
                <a:latin typeface="Calibri" panose="020F0502020204030204" pitchFamily="34" charset="0"/>
                <a:ea typeface="Calibri" panose="020F0502020204030204" pitchFamily="34" charset="0"/>
                <a:cs typeface="Calibri" panose="020F0502020204030204" pitchFamily="34" charset="0"/>
              </a:rPr>
              <a:t>as important factors in the creation and reaping of demographic dividends</a:t>
            </a:r>
          </a:p>
          <a:p>
            <a:pPr>
              <a:lnSpc>
                <a:spcPct val="100000"/>
              </a:lnSpc>
              <a:spcBef>
                <a:spcPts val="0"/>
              </a:spcBef>
            </a:pPr>
            <a:endParaRPr lang="en-GB" sz="2400" dirty="0">
              <a:latin typeface="Calibri" panose="020F0502020204030204" pitchFamily="34" charset="0"/>
              <a:ea typeface="Calibri" panose="020F0502020204030204" pitchFamily="34" charset="0"/>
              <a:cs typeface="Calibri" panose="020F0502020204030204" pitchFamily="34" charset="0"/>
            </a:endParaRPr>
          </a:p>
          <a:p>
            <a:pPr>
              <a:lnSpc>
                <a:spcPct val="100000"/>
              </a:lnSpc>
              <a:spcBef>
                <a:spcPts val="0"/>
              </a:spcBef>
            </a:pPr>
            <a:r>
              <a:rPr lang="en-GB" sz="2400" b="1" dirty="0">
                <a:latin typeface="Calibri" panose="020F0502020204030204" pitchFamily="34" charset="0"/>
                <a:ea typeface="Calibri" panose="020F0502020204030204" pitchFamily="34" charset="0"/>
                <a:cs typeface="Calibri" panose="020F0502020204030204" pitchFamily="34" charset="0"/>
              </a:rPr>
              <a:t>Stakeholder engagement is key: </a:t>
            </a:r>
            <a:r>
              <a:rPr lang="en-GB" sz="2400" dirty="0">
                <a:latin typeface="Calibri" panose="020F0502020204030204" pitchFamily="34" charset="0"/>
                <a:ea typeface="Calibri" panose="020F0502020204030204" pitchFamily="34" charset="0"/>
                <a:cs typeface="Calibri" panose="020F0502020204030204" pitchFamily="34" charset="0"/>
              </a:rPr>
              <a:t>Buy – in of the relevant government stakeholders in the development of Roadmaps and other DD activities. The process of dissemination can be handled by the stakeholders for more acceptability within the country</a:t>
            </a:r>
          </a:p>
          <a:p>
            <a:pPr>
              <a:lnSpc>
                <a:spcPct val="100000"/>
              </a:lnSpc>
              <a:spcBef>
                <a:spcPts val="0"/>
              </a:spcBef>
            </a:pPr>
            <a:endParaRPr lang="en-GB" sz="2400" dirty="0">
              <a:latin typeface="Calibri" panose="020F0502020204030204" pitchFamily="34" charset="0"/>
              <a:ea typeface="Calibri" panose="020F0502020204030204" pitchFamily="34" charset="0"/>
              <a:cs typeface="Calibri" panose="020F0502020204030204" pitchFamily="34" charset="0"/>
            </a:endParaRPr>
          </a:p>
          <a:p>
            <a:pPr>
              <a:lnSpc>
                <a:spcPct val="100000"/>
              </a:lnSpc>
              <a:spcBef>
                <a:spcPts val="0"/>
              </a:spcBef>
            </a:pPr>
            <a:endParaRPr lang="en-NG"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46790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981200" y="-228600"/>
            <a:ext cx="8229600" cy="76200"/>
          </a:xfrm>
        </p:spPr>
        <p:txBody>
          <a:bodyPr>
            <a:normAutofit fontScale="90000"/>
          </a:bodyPr>
          <a:lstStyle/>
          <a:p>
            <a:endParaRPr lang="en-US" dirty="0"/>
          </a:p>
        </p:txBody>
      </p:sp>
      <p:pic>
        <p:nvPicPr>
          <p:cNvPr id="1026" name="Picture 2" descr="213 Thank You For Your Attention Stock Photos, Pictures &amp;amp; Royalty-Free  Images - iStock">
            <a:extLst>
              <a:ext uri="{FF2B5EF4-FFF2-40B4-BE49-F238E27FC236}">
                <a16:creationId xmlns:a16="http://schemas.microsoft.com/office/drawing/2014/main" id="{10C97382-CF6D-4F8F-99D8-24242D5C0CD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1200" y="457200"/>
            <a:ext cx="7696200" cy="589915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BC5DBC6B-684E-4A28-9317-1A748160F419}"/>
              </a:ext>
            </a:extLst>
          </p:cNvPr>
          <p:cNvSpPr>
            <a:spLocks noGrp="1"/>
          </p:cNvSpPr>
          <p:nvPr>
            <p:ph type="sldNum" sz="quarter" idx="12"/>
          </p:nvPr>
        </p:nvSpPr>
        <p:spPr/>
        <p:txBody>
          <a:bodyPr/>
          <a:lstStyle/>
          <a:p>
            <a:fld id="{C1BA6B61-2E08-4492-9B7D-528BEF9E432C}" type="slidenum">
              <a:rPr lang="en-US" smtClean="0"/>
              <a:pPr/>
              <a:t>11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97F1-45E5-4972-870D-FA5F8DF55F4B}"/>
              </a:ext>
            </a:extLst>
          </p:cNvPr>
          <p:cNvSpPr>
            <a:spLocks noGrp="1"/>
          </p:cNvSpPr>
          <p:nvPr>
            <p:ph type="title"/>
          </p:nvPr>
        </p:nvSpPr>
        <p:spPr>
          <a:xfrm>
            <a:off x="207621" y="0"/>
            <a:ext cx="11776758" cy="973377"/>
          </a:xfrm>
          <a:solidFill>
            <a:schemeClr val="accent6">
              <a:lumMod val="20000"/>
              <a:lumOff val="80000"/>
            </a:schemeClr>
          </a:solidFill>
        </p:spPr>
        <p:txBody>
          <a:bodyPr>
            <a:normAutofit/>
          </a:bodyPr>
          <a:lstStyle/>
          <a:p>
            <a:pPr algn="ctr"/>
            <a:r>
              <a:rPr lang="en-GB" sz="2800" b="1" dirty="0">
                <a:effectLst/>
                <a:latin typeface="Calibri" panose="020F0502020204030204" pitchFamily="34" charset="0"/>
                <a:ea typeface="Calibri" panose="020F0502020204030204" pitchFamily="34" charset="0"/>
                <a:cs typeface="Calibri" panose="020F0502020204030204" pitchFamily="34" charset="0"/>
              </a:rPr>
              <a:t>National Demographic Dividend Strategic Programme and Plan: </a:t>
            </a:r>
            <a:br>
              <a:rPr lang="en-GB" sz="2800" b="1" dirty="0">
                <a:effectLst/>
                <a:latin typeface="Calibri" panose="020F0502020204030204" pitchFamily="34" charset="0"/>
                <a:ea typeface="Calibri" panose="020F0502020204030204" pitchFamily="34" charset="0"/>
                <a:cs typeface="Calibri" panose="020F0502020204030204" pitchFamily="34" charset="0"/>
              </a:rPr>
            </a:br>
            <a:r>
              <a:rPr lang="en-GB" sz="2800" b="1" dirty="0">
                <a:effectLst/>
                <a:latin typeface="Calibri" panose="020F0502020204030204" pitchFamily="34" charset="0"/>
                <a:ea typeface="Calibri" panose="020F0502020204030204" pitchFamily="34" charset="0"/>
                <a:cs typeface="Calibri" panose="020F0502020204030204" pitchFamily="34" charset="0"/>
              </a:rPr>
              <a:t>The Nigerian Model</a:t>
            </a:r>
            <a:endParaRPr lang="en-NG" sz="2800" b="1"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174687F4-71E3-459E-9540-B3983B9D8BB9}"/>
              </a:ext>
            </a:extLst>
          </p:cNvPr>
          <p:cNvSpPr>
            <a:spLocks noGrp="1"/>
          </p:cNvSpPr>
          <p:nvPr>
            <p:ph idx="1"/>
          </p:nvPr>
        </p:nvSpPr>
        <p:spPr/>
        <p:txBody>
          <a:bodyPr/>
          <a:lstStyle/>
          <a:p>
            <a:endParaRPr lang="en-NG"/>
          </a:p>
        </p:txBody>
      </p:sp>
      <p:graphicFrame>
        <p:nvGraphicFramePr>
          <p:cNvPr id="6" name="Diagram 5">
            <a:extLst>
              <a:ext uri="{FF2B5EF4-FFF2-40B4-BE49-F238E27FC236}">
                <a16:creationId xmlns:a16="http://schemas.microsoft.com/office/drawing/2014/main" id="{ED64BAE3-05E0-4070-A9C9-D8CE7CB95125}"/>
              </a:ext>
            </a:extLst>
          </p:cNvPr>
          <p:cNvGraphicFramePr/>
          <p:nvPr>
            <p:extLst>
              <p:ext uri="{D42A27DB-BD31-4B8C-83A1-F6EECF244321}">
                <p14:modId xmlns:p14="http://schemas.microsoft.com/office/powerpoint/2010/main" val="4274289938"/>
              </p:ext>
            </p:extLst>
          </p:nvPr>
        </p:nvGraphicFramePr>
        <p:xfrm>
          <a:off x="44853" y="1403866"/>
          <a:ext cx="12077700" cy="5292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7119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A0308E11-D844-4307-9FC5-F0E9B5EEF467}"/>
              </a:ext>
            </a:extLst>
          </p:cNvPr>
          <p:cNvGraphicFramePr>
            <a:graphicFrameLocks/>
          </p:cNvGraphicFramePr>
          <p:nvPr/>
        </p:nvGraphicFramePr>
        <p:xfrm>
          <a:off x="165100" y="492443"/>
          <a:ext cx="11734800" cy="571922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7A3D1E33-E8D8-44E4-8E43-25CFC8886B2B}"/>
              </a:ext>
            </a:extLst>
          </p:cNvPr>
          <p:cNvSpPr txBox="1"/>
          <p:nvPr/>
        </p:nvSpPr>
        <p:spPr>
          <a:xfrm>
            <a:off x="-127000" y="0"/>
            <a:ext cx="12319000" cy="492443"/>
          </a:xfrm>
          <a:prstGeom prst="rect">
            <a:avLst/>
          </a:prstGeom>
          <a:noFill/>
        </p:spPr>
        <p:txBody>
          <a:bodyPr wrap="square">
            <a:spAutoFit/>
          </a:bodyPr>
          <a:lstStyle/>
          <a:p>
            <a:pPr algn="ctr" rtl="0">
              <a:defRPr sz="2400" b="0" i="0" u="none" strike="noStrike" kern="1200" spc="0" baseline="0">
                <a:solidFill>
                  <a:prstClr val="black">
                    <a:lumMod val="65000"/>
                    <a:lumOff val="35000"/>
                  </a:prstClr>
                </a:solidFill>
                <a:latin typeface="+mn-lt"/>
                <a:ea typeface="+mn-ea"/>
                <a:cs typeface="+mn-cs"/>
              </a:defRPr>
            </a:pPr>
            <a:r>
              <a:rPr lang="en-GB" sz="2600" b="1" dirty="0"/>
              <a:t>NTA is about Population Age structure and Development</a:t>
            </a:r>
            <a:endParaRPr lang="en-NG" sz="2600" b="1" dirty="0"/>
          </a:p>
        </p:txBody>
      </p:sp>
      <p:sp>
        <p:nvSpPr>
          <p:cNvPr id="2" name="TextBox 1">
            <a:extLst>
              <a:ext uri="{FF2B5EF4-FFF2-40B4-BE49-F238E27FC236}">
                <a16:creationId xmlns:a16="http://schemas.microsoft.com/office/drawing/2014/main" id="{F667A074-96F9-4276-EAD7-26E6F0119579}"/>
              </a:ext>
            </a:extLst>
          </p:cNvPr>
          <p:cNvSpPr txBox="1"/>
          <p:nvPr/>
        </p:nvSpPr>
        <p:spPr>
          <a:xfrm>
            <a:off x="0" y="6365557"/>
            <a:ext cx="6069800" cy="369332"/>
          </a:xfrm>
          <a:prstGeom prst="rect">
            <a:avLst/>
          </a:prstGeom>
          <a:solidFill>
            <a:schemeClr val="accent1">
              <a:lumMod val="40000"/>
              <a:lumOff val="60000"/>
            </a:schemeClr>
          </a:solidFill>
        </p:spPr>
        <p:txBody>
          <a:bodyPr wrap="square" rtlCol="0">
            <a:spAutoFit/>
          </a:bodyPr>
          <a:lstStyle/>
          <a:p>
            <a:r>
              <a:rPr lang="en-GB" b="1" dirty="0"/>
              <a:t>Source</a:t>
            </a:r>
            <a:r>
              <a:rPr lang="en-GB" dirty="0"/>
              <a:t>: UN Population Prospects, 2020</a:t>
            </a:r>
            <a:endParaRPr lang="en-NG" dirty="0"/>
          </a:p>
        </p:txBody>
      </p:sp>
    </p:spTree>
    <p:extLst>
      <p:ext uri="{BB962C8B-B14F-4D97-AF65-F5344CB8AC3E}">
        <p14:creationId xmlns:p14="http://schemas.microsoft.com/office/powerpoint/2010/main" val="26459008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a:extLst>
              <a:ext uri="{FF2B5EF4-FFF2-40B4-BE49-F238E27FC236}">
                <a16:creationId xmlns:a16="http://schemas.microsoft.com/office/drawing/2014/main" id="{D7C67EBD-4E43-9729-9954-F962F95ADB4A}"/>
              </a:ext>
            </a:extLst>
          </p:cNvPr>
          <p:cNvGraphicFramePr>
            <a:graphicFrameLocks/>
          </p:cNvGraphicFramePr>
          <p:nvPr>
            <p:extLst>
              <p:ext uri="{D42A27DB-BD31-4B8C-83A1-F6EECF244321}">
                <p14:modId xmlns:p14="http://schemas.microsoft.com/office/powerpoint/2010/main" val="1539268388"/>
              </p:ext>
            </p:extLst>
          </p:nvPr>
        </p:nvGraphicFramePr>
        <p:xfrm>
          <a:off x="5972540" y="1"/>
          <a:ext cx="6323635" cy="38659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1667693289"/>
              </p:ext>
            </p:extLst>
          </p:nvPr>
        </p:nvGraphicFramePr>
        <p:xfrm>
          <a:off x="-1" y="3078865"/>
          <a:ext cx="7025833" cy="3779135"/>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7025832" y="6631052"/>
            <a:ext cx="5166167" cy="276999"/>
          </a:xfrm>
          <a:prstGeom prst="rect">
            <a:avLst/>
          </a:prstGeom>
          <a:solidFill>
            <a:schemeClr val="accent3">
              <a:lumMod val="20000"/>
              <a:lumOff val="80000"/>
            </a:schemeClr>
          </a:solidFill>
        </p:spPr>
        <p:txBody>
          <a:bodyPr wrap="square" rtlCol="0">
            <a:spAutoFit/>
          </a:bodyPr>
          <a:lstStyle/>
          <a:p>
            <a:r>
              <a:rPr lang="en-GB" sz="1200" b="1" i="1" dirty="0">
                <a:solidFill>
                  <a:srgbClr val="7030A0"/>
                </a:solidFill>
              </a:rPr>
              <a:t>Source: Drawn from  data presented in NDHS 2018 Report</a:t>
            </a:r>
          </a:p>
        </p:txBody>
      </p:sp>
      <p:sp>
        <p:nvSpPr>
          <p:cNvPr id="5" name="TextBox 4">
            <a:extLst>
              <a:ext uri="{FF2B5EF4-FFF2-40B4-BE49-F238E27FC236}">
                <a16:creationId xmlns:a16="http://schemas.microsoft.com/office/drawing/2014/main" id="{7CA6E75A-8FC7-4336-2ADA-28E3BF1E1256}"/>
              </a:ext>
            </a:extLst>
          </p:cNvPr>
          <p:cNvSpPr txBox="1"/>
          <p:nvPr/>
        </p:nvSpPr>
        <p:spPr>
          <a:xfrm>
            <a:off x="0" y="393539"/>
            <a:ext cx="5521124" cy="954107"/>
          </a:xfrm>
          <a:prstGeom prst="rect">
            <a:avLst/>
          </a:prstGeom>
          <a:solidFill>
            <a:schemeClr val="accent3">
              <a:lumMod val="40000"/>
              <a:lumOff val="60000"/>
            </a:schemeClr>
          </a:solidFill>
        </p:spPr>
        <p:txBody>
          <a:bodyPr wrap="square" rtlCol="0">
            <a:spAutoFit/>
          </a:bodyPr>
          <a:lstStyle/>
          <a:p>
            <a:pPr algn="ctr"/>
            <a:r>
              <a:rPr lang="en-GB" sz="2800" b="1" dirty="0"/>
              <a:t>Demographic Change is about Fertility and Mortality</a:t>
            </a:r>
            <a:endParaRPr lang="en-NG" sz="2800" b="1" dirty="0"/>
          </a:p>
        </p:txBody>
      </p:sp>
    </p:spTree>
    <p:extLst>
      <p:ext uri="{BB962C8B-B14F-4D97-AF65-F5344CB8AC3E}">
        <p14:creationId xmlns:p14="http://schemas.microsoft.com/office/powerpoint/2010/main" val="687675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AFBB6E4-9B31-40F4-2965-D26E6056A927}"/>
              </a:ext>
            </a:extLst>
          </p:cNvPr>
          <p:cNvSpPr txBox="1">
            <a:spLocks/>
          </p:cNvSpPr>
          <p:nvPr/>
        </p:nvSpPr>
        <p:spPr>
          <a:xfrm>
            <a:off x="936584" y="844952"/>
            <a:ext cx="10515600" cy="564397"/>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latin typeface="+mn-lt"/>
              </a:rPr>
              <a:t>People as the core of development…</a:t>
            </a:r>
            <a:endParaRPr lang="en-NG" b="1" dirty="0">
              <a:latin typeface="+mn-lt"/>
            </a:endParaRPr>
          </a:p>
        </p:txBody>
      </p:sp>
      <p:graphicFrame>
        <p:nvGraphicFramePr>
          <p:cNvPr id="2" name="Chart 1">
            <a:extLst>
              <a:ext uri="{FF2B5EF4-FFF2-40B4-BE49-F238E27FC236}">
                <a16:creationId xmlns:a16="http://schemas.microsoft.com/office/drawing/2014/main" id="{5E7B35FA-C402-703B-BDD4-93BC6035A52D}"/>
              </a:ext>
            </a:extLst>
          </p:cNvPr>
          <p:cNvGraphicFramePr>
            <a:graphicFrameLocks/>
          </p:cNvGraphicFramePr>
          <p:nvPr>
            <p:extLst>
              <p:ext uri="{D42A27DB-BD31-4B8C-83A1-F6EECF244321}">
                <p14:modId xmlns:p14="http://schemas.microsoft.com/office/powerpoint/2010/main" val="3601689086"/>
              </p:ext>
            </p:extLst>
          </p:nvPr>
        </p:nvGraphicFramePr>
        <p:xfrm>
          <a:off x="0" y="0"/>
          <a:ext cx="6096000" cy="3429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a16="http://schemas.microsoft.com/office/drawing/2014/main" id="{9F8D4455-266F-F014-90E2-AF0EFC4B432C}"/>
              </a:ext>
            </a:extLst>
          </p:cNvPr>
          <p:cNvGraphicFramePr>
            <a:graphicFrameLocks/>
          </p:cNvGraphicFramePr>
          <p:nvPr>
            <p:extLst>
              <p:ext uri="{D42A27DB-BD31-4B8C-83A1-F6EECF244321}">
                <p14:modId xmlns:p14="http://schemas.microsoft.com/office/powerpoint/2010/main" val="1607857468"/>
              </p:ext>
            </p:extLst>
          </p:nvPr>
        </p:nvGraphicFramePr>
        <p:xfrm>
          <a:off x="6096000" y="0"/>
          <a:ext cx="6095999"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25AC08F1-E9F9-403D-B2ED-C026768E2AF7}"/>
              </a:ext>
            </a:extLst>
          </p:cNvPr>
          <p:cNvGraphicFramePr>
            <a:graphicFrameLocks/>
          </p:cNvGraphicFramePr>
          <p:nvPr>
            <p:extLst>
              <p:ext uri="{D42A27DB-BD31-4B8C-83A1-F6EECF244321}">
                <p14:modId xmlns:p14="http://schemas.microsoft.com/office/powerpoint/2010/main" val="2614292461"/>
              </p:ext>
            </p:extLst>
          </p:nvPr>
        </p:nvGraphicFramePr>
        <p:xfrm>
          <a:off x="2559934" y="3113590"/>
          <a:ext cx="6096000" cy="374441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19746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5EAED-9EDC-435B-3138-AE0C58B40A6F}"/>
              </a:ext>
            </a:extLst>
          </p:cNvPr>
          <p:cNvSpPr>
            <a:spLocks noGrp="1"/>
          </p:cNvSpPr>
          <p:nvPr>
            <p:ph type="title"/>
          </p:nvPr>
        </p:nvSpPr>
        <p:spPr>
          <a:xfrm>
            <a:off x="356962" y="0"/>
            <a:ext cx="11690431" cy="1049235"/>
          </a:xfrm>
          <a:solidFill>
            <a:schemeClr val="accent4">
              <a:lumMod val="20000"/>
              <a:lumOff val="80000"/>
            </a:schemeClr>
          </a:solidFill>
        </p:spPr>
        <p:txBody>
          <a:bodyPr>
            <a:noAutofit/>
          </a:bodyPr>
          <a:lstStyle/>
          <a:p>
            <a:r>
              <a:rPr lang="en-GB" sz="2400" b="1" dirty="0"/>
              <a:t>NTA is about contribution of different ages in the income and Consumption profiles</a:t>
            </a:r>
            <a:br>
              <a:rPr lang="en-GB" sz="2400" b="1" dirty="0"/>
            </a:br>
            <a:r>
              <a:rPr lang="en-GB" sz="2400" b="1" dirty="0"/>
              <a:t>Lagos State NTA Estimates…</a:t>
            </a:r>
            <a:endParaRPr lang="en-NG" sz="2400" b="1" i="1" dirty="0"/>
          </a:p>
        </p:txBody>
      </p:sp>
      <p:graphicFrame>
        <p:nvGraphicFramePr>
          <p:cNvPr id="5" name="Chart 4">
            <a:extLst>
              <a:ext uri="{FF2B5EF4-FFF2-40B4-BE49-F238E27FC236}">
                <a16:creationId xmlns:a16="http://schemas.microsoft.com/office/drawing/2014/main" id="{564E1A32-E7B9-4013-D537-B53C8AE2E81E}"/>
              </a:ext>
            </a:extLst>
          </p:cNvPr>
          <p:cNvGraphicFramePr>
            <a:graphicFrameLocks/>
          </p:cNvGraphicFramePr>
          <p:nvPr/>
        </p:nvGraphicFramePr>
        <p:xfrm>
          <a:off x="0" y="1794076"/>
          <a:ext cx="5937813" cy="4571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A41E172E-5912-9656-BA6F-35B2596A29CA}"/>
              </a:ext>
            </a:extLst>
          </p:cNvPr>
          <p:cNvGraphicFramePr>
            <a:graphicFrameLocks/>
          </p:cNvGraphicFramePr>
          <p:nvPr/>
        </p:nvGraphicFramePr>
        <p:xfrm>
          <a:off x="6202178" y="1794076"/>
          <a:ext cx="5937813" cy="457199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A7D46E42-F4B5-00E3-287C-5D8498D36848}"/>
              </a:ext>
            </a:extLst>
          </p:cNvPr>
          <p:cNvSpPr txBox="1"/>
          <p:nvPr/>
        </p:nvSpPr>
        <p:spPr>
          <a:xfrm>
            <a:off x="219918" y="6401328"/>
            <a:ext cx="10468249" cy="338554"/>
          </a:xfrm>
          <a:prstGeom prst="rect">
            <a:avLst/>
          </a:prstGeom>
          <a:noFill/>
        </p:spPr>
        <p:txBody>
          <a:bodyPr wrap="square" rtlCol="0">
            <a:spAutoFit/>
          </a:bodyPr>
          <a:lstStyle/>
          <a:p>
            <a:r>
              <a:rPr lang="en-GB" sz="1600" b="1" dirty="0">
                <a:solidFill>
                  <a:schemeClr val="accent4">
                    <a:lumMod val="20000"/>
                    <a:lumOff val="80000"/>
                  </a:schemeClr>
                </a:solidFill>
              </a:rPr>
              <a:t>Source: Estimates from the Computation of the Lagos State Demographic Dividend Profiles, 2020</a:t>
            </a:r>
            <a:endParaRPr lang="en-NG" sz="1600" b="1" dirty="0">
              <a:solidFill>
                <a:schemeClr val="accent4">
                  <a:lumMod val="20000"/>
                  <a:lumOff val="80000"/>
                </a:schemeClr>
              </a:solidFill>
            </a:endParaRPr>
          </a:p>
        </p:txBody>
      </p:sp>
    </p:spTree>
    <p:extLst>
      <p:ext uri="{BB962C8B-B14F-4D97-AF65-F5344CB8AC3E}">
        <p14:creationId xmlns:p14="http://schemas.microsoft.com/office/powerpoint/2010/main" val="35807830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5EAED-9EDC-435B-3138-AE0C58B40A6F}"/>
              </a:ext>
            </a:extLst>
          </p:cNvPr>
          <p:cNvSpPr>
            <a:spLocks noGrp="1"/>
          </p:cNvSpPr>
          <p:nvPr>
            <p:ph type="title"/>
          </p:nvPr>
        </p:nvSpPr>
        <p:spPr>
          <a:xfrm>
            <a:off x="356962" y="0"/>
            <a:ext cx="11690431" cy="1049235"/>
          </a:xfrm>
          <a:solidFill>
            <a:schemeClr val="accent4">
              <a:lumMod val="20000"/>
              <a:lumOff val="80000"/>
            </a:schemeClr>
          </a:solidFill>
        </p:spPr>
        <p:txBody>
          <a:bodyPr>
            <a:noAutofit/>
          </a:bodyPr>
          <a:lstStyle/>
          <a:p>
            <a:r>
              <a:rPr lang="en-GB" sz="2400" b="1" dirty="0"/>
              <a:t>NTA is about contribution of different ages in the income and Consumption profiles</a:t>
            </a:r>
            <a:br>
              <a:rPr lang="en-GB" sz="2400" b="1" dirty="0"/>
            </a:br>
            <a:r>
              <a:rPr lang="en-GB" sz="2400" b="1" dirty="0"/>
              <a:t>Kaduna State NTA Estimates…</a:t>
            </a:r>
            <a:endParaRPr lang="en-NG" sz="2400" b="1" i="1" dirty="0"/>
          </a:p>
        </p:txBody>
      </p:sp>
      <p:sp>
        <p:nvSpPr>
          <p:cNvPr id="8" name="TextBox 7">
            <a:extLst>
              <a:ext uri="{FF2B5EF4-FFF2-40B4-BE49-F238E27FC236}">
                <a16:creationId xmlns:a16="http://schemas.microsoft.com/office/drawing/2014/main" id="{A7D46E42-F4B5-00E3-287C-5D8498D36848}"/>
              </a:ext>
            </a:extLst>
          </p:cNvPr>
          <p:cNvSpPr txBox="1"/>
          <p:nvPr/>
        </p:nvSpPr>
        <p:spPr>
          <a:xfrm>
            <a:off x="219918" y="6401328"/>
            <a:ext cx="10468249" cy="338554"/>
          </a:xfrm>
          <a:prstGeom prst="rect">
            <a:avLst/>
          </a:prstGeom>
          <a:noFill/>
        </p:spPr>
        <p:txBody>
          <a:bodyPr wrap="square" rtlCol="0">
            <a:spAutoFit/>
          </a:bodyPr>
          <a:lstStyle/>
          <a:p>
            <a:r>
              <a:rPr lang="en-GB" sz="1600" b="1" dirty="0">
                <a:solidFill>
                  <a:schemeClr val="accent4">
                    <a:lumMod val="20000"/>
                    <a:lumOff val="80000"/>
                  </a:schemeClr>
                </a:solidFill>
              </a:rPr>
              <a:t>Source: Estimates from the Computation of the Kaduna State Demographic Dividend Profiles, 2020</a:t>
            </a:r>
            <a:endParaRPr lang="en-NG" sz="1600" b="1" dirty="0">
              <a:solidFill>
                <a:schemeClr val="accent4">
                  <a:lumMod val="20000"/>
                  <a:lumOff val="80000"/>
                </a:schemeClr>
              </a:solidFill>
            </a:endParaRPr>
          </a:p>
        </p:txBody>
      </p:sp>
      <p:graphicFrame>
        <p:nvGraphicFramePr>
          <p:cNvPr id="3" name="Chart 2">
            <a:extLst>
              <a:ext uri="{FF2B5EF4-FFF2-40B4-BE49-F238E27FC236}">
                <a16:creationId xmlns:a16="http://schemas.microsoft.com/office/drawing/2014/main" id="{99DCE141-E90E-3BF9-B36C-3ACDDCBA8279}"/>
              </a:ext>
            </a:extLst>
          </p:cNvPr>
          <p:cNvGraphicFramePr>
            <a:graphicFrameLocks/>
          </p:cNvGraphicFramePr>
          <p:nvPr>
            <p:extLst>
              <p:ext uri="{D42A27DB-BD31-4B8C-83A1-F6EECF244321}">
                <p14:modId xmlns:p14="http://schemas.microsoft.com/office/powerpoint/2010/main" val="2737787245"/>
              </p:ext>
            </p:extLst>
          </p:nvPr>
        </p:nvGraphicFramePr>
        <p:xfrm>
          <a:off x="1" y="1794076"/>
          <a:ext cx="5989822" cy="449097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EBA11196-CF60-4C82-2779-16F7BACCD230}"/>
              </a:ext>
            </a:extLst>
          </p:cNvPr>
          <p:cNvGraphicFramePr>
            <a:graphicFrameLocks/>
          </p:cNvGraphicFramePr>
          <p:nvPr>
            <p:extLst>
              <p:ext uri="{D42A27DB-BD31-4B8C-83A1-F6EECF244321}">
                <p14:modId xmlns:p14="http://schemas.microsoft.com/office/powerpoint/2010/main" val="2683476398"/>
              </p:ext>
            </p:extLst>
          </p:nvPr>
        </p:nvGraphicFramePr>
        <p:xfrm>
          <a:off x="6202177" y="1794075"/>
          <a:ext cx="5989822" cy="44909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6348731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2052A-91C4-569F-62CE-891C7B009537}"/>
              </a:ext>
            </a:extLst>
          </p:cNvPr>
          <p:cNvSpPr>
            <a:spLocks noGrp="1"/>
          </p:cNvSpPr>
          <p:nvPr>
            <p:ph type="title"/>
          </p:nvPr>
        </p:nvSpPr>
        <p:spPr>
          <a:xfrm>
            <a:off x="1197943" y="83053"/>
            <a:ext cx="9796114" cy="1049235"/>
          </a:xfrm>
          <a:solidFill>
            <a:schemeClr val="accent2">
              <a:lumMod val="20000"/>
              <a:lumOff val="80000"/>
            </a:schemeClr>
          </a:solidFill>
        </p:spPr>
        <p:txBody>
          <a:bodyPr>
            <a:normAutofit/>
          </a:bodyPr>
          <a:lstStyle/>
          <a:p>
            <a:pPr algn="ctr"/>
            <a:r>
              <a:rPr lang="en-GB" b="1" dirty="0"/>
              <a:t>How has NTA been used to further the goal of achieving economic development in Nigeria?</a:t>
            </a:r>
            <a:endParaRPr lang="en-NG" b="1" dirty="0"/>
          </a:p>
        </p:txBody>
      </p:sp>
      <p:sp>
        <p:nvSpPr>
          <p:cNvPr id="3" name="Content Placeholder 2">
            <a:extLst>
              <a:ext uri="{FF2B5EF4-FFF2-40B4-BE49-F238E27FC236}">
                <a16:creationId xmlns:a16="http://schemas.microsoft.com/office/drawing/2014/main" id="{989E041E-F0A5-8603-41AC-E6A6F178C22A}"/>
              </a:ext>
            </a:extLst>
          </p:cNvPr>
          <p:cNvSpPr>
            <a:spLocks noGrp="1"/>
          </p:cNvSpPr>
          <p:nvPr>
            <p:ph idx="1"/>
          </p:nvPr>
        </p:nvSpPr>
        <p:spPr>
          <a:xfrm>
            <a:off x="763929" y="1342664"/>
            <a:ext cx="11019099" cy="4606724"/>
          </a:xfrm>
        </p:spPr>
        <p:txBody>
          <a:bodyPr>
            <a:noAutofit/>
          </a:bodyPr>
          <a:lstStyle/>
          <a:p>
            <a:pPr>
              <a:lnSpc>
                <a:spcPct val="110000"/>
              </a:lnSpc>
            </a:pPr>
            <a:r>
              <a:rPr lang="en-GB" sz="2200" dirty="0">
                <a:latin typeface="Calibri" panose="020F0502020204030204" pitchFamily="34" charset="0"/>
                <a:ea typeface="Calibri" panose="020F0502020204030204" pitchFamily="34" charset="0"/>
                <a:cs typeface="Calibri" panose="020F0502020204030204" pitchFamily="34" charset="0"/>
              </a:rPr>
              <a:t>Providing adequate information in a way that has not been not used before, Introduction of age into the GDP is novel and enhance acceptability of population in the development agenda – NTA estimates for national and two states…</a:t>
            </a:r>
          </a:p>
          <a:p>
            <a:pPr>
              <a:lnSpc>
                <a:spcPct val="110000"/>
              </a:lnSpc>
            </a:pPr>
            <a:r>
              <a:rPr lang="en-GB" sz="2200" dirty="0">
                <a:latin typeface="Calibri" panose="020F0502020204030204" pitchFamily="34" charset="0"/>
                <a:ea typeface="Calibri" panose="020F0502020204030204" pitchFamily="34" charset="0"/>
                <a:cs typeface="Calibri" panose="020F0502020204030204" pitchFamily="34" charset="0"/>
              </a:rPr>
              <a:t>It makes it possible to analyse the relationship between population and age structure at the Subnational level thereby making demographic dividend meaningful at the subnational level. About four States have adopted NTA methodology for policy and implementation purposes</a:t>
            </a:r>
          </a:p>
          <a:p>
            <a:pPr>
              <a:lnSpc>
                <a:spcPct val="110000"/>
              </a:lnSpc>
            </a:pPr>
            <a:r>
              <a:rPr lang="en-GB" sz="2200" dirty="0">
                <a:latin typeface="Calibri" panose="020F0502020204030204" pitchFamily="34" charset="0"/>
                <a:ea typeface="Calibri" panose="020F0502020204030204" pitchFamily="34" charset="0"/>
                <a:cs typeface="Calibri" panose="020F0502020204030204" pitchFamily="34" charset="0"/>
              </a:rPr>
              <a:t>The results of the estimation is being used for budget enhancement as it now forms the basis for budgeting in and development plan in at least two states and the federation (Two chapters in National Development Plan, 2021 – 2025 dedicated to population and demographic dividend</a:t>
            </a:r>
          </a:p>
          <a:p>
            <a:pPr>
              <a:lnSpc>
                <a:spcPct val="110000"/>
              </a:lnSpc>
            </a:pPr>
            <a:r>
              <a:rPr lang="en-GB" sz="2200" dirty="0">
                <a:latin typeface="Calibri" panose="020F0502020204030204" pitchFamily="34" charset="0"/>
                <a:ea typeface="Calibri" panose="020F0502020204030204" pitchFamily="34" charset="0"/>
                <a:cs typeface="Calibri" panose="020F0502020204030204" pitchFamily="34" charset="0"/>
              </a:rPr>
              <a:t>Key component of the monitoring indicator of not just the DD but also development aspirations of the country</a:t>
            </a:r>
          </a:p>
          <a:p>
            <a:pPr>
              <a:lnSpc>
                <a:spcPct val="110000"/>
              </a:lnSpc>
            </a:pPr>
            <a:endParaRPr lang="en-NG" sz="2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85675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58D0F-CB6F-DD79-9441-0C34AA27A7A3}"/>
              </a:ext>
            </a:extLst>
          </p:cNvPr>
          <p:cNvSpPr>
            <a:spLocks noGrp="1"/>
          </p:cNvSpPr>
          <p:nvPr>
            <p:ph type="title"/>
          </p:nvPr>
        </p:nvSpPr>
        <p:spPr>
          <a:xfrm>
            <a:off x="416689" y="85223"/>
            <a:ext cx="11574683" cy="1049235"/>
          </a:xfrm>
          <a:solidFill>
            <a:schemeClr val="accent2">
              <a:lumMod val="20000"/>
              <a:lumOff val="80000"/>
            </a:schemeClr>
          </a:solidFill>
        </p:spPr>
        <p:txBody>
          <a:bodyPr>
            <a:normAutofit/>
          </a:bodyPr>
          <a:lstStyle/>
          <a:p>
            <a:r>
              <a:rPr lang="en-GB" sz="2800" b="1" dirty="0"/>
              <a:t>How can NTA be enhanced to improve its value for achieving development goals?</a:t>
            </a:r>
            <a:endParaRPr lang="en-NG" sz="2800" b="1" dirty="0"/>
          </a:p>
        </p:txBody>
      </p:sp>
      <p:sp>
        <p:nvSpPr>
          <p:cNvPr id="3" name="Content Placeholder 2">
            <a:extLst>
              <a:ext uri="{FF2B5EF4-FFF2-40B4-BE49-F238E27FC236}">
                <a16:creationId xmlns:a16="http://schemas.microsoft.com/office/drawing/2014/main" id="{C16A4CF2-B338-9059-AC42-4E1CCDFCABB0}"/>
              </a:ext>
            </a:extLst>
          </p:cNvPr>
          <p:cNvSpPr>
            <a:spLocks noGrp="1"/>
          </p:cNvSpPr>
          <p:nvPr>
            <p:ph idx="1"/>
          </p:nvPr>
        </p:nvSpPr>
        <p:spPr>
          <a:xfrm>
            <a:off x="891252" y="1365813"/>
            <a:ext cx="10795130" cy="4186417"/>
          </a:xfrm>
        </p:spPr>
        <p:txBody>
          <a:bodyPr>
            <a:noAutofit/>
          </a:bodyPr>
          <a:lstStyle/>
          <a:p>
            <a:pPr>
              <a:lnSpc>
                <a:spcPct val="100000"/>
              </a:lnSpc>
              <a:spcBef>
                <a:spcPts val="600"/>
              </a:spcBef>
            </a:pPr>
            <a:r>
              <a:rPr lang="en-GB" sz="2400" b="1" dirty="0">
                <a:latin typeface="Calibri" panose="020F0502020204030204" pitchFamily="34" charset="0"/>
                <a:ea typeface="Calibri" panose="020F0502020204030204" pitchFamily="34" charset="0"/>
                <a:cs typeface="Calibri" panose="020F0502020204030204" pitchFamily="34" charset="0"/>
              </a:rPr>
              <a:t>Institutionalisation and commitment of government to NTA  is a necessity</a:t>
            </a:r>
            <a:r>
              <a:rPr lang="en-GB" sz="2400" dirty="0">
                <a:latin typeface="Calibri" panose="020F0502020204030204" pitchFamily="34" charset="0"/>
                <a:ea typeface="Calibri" panose="020F0502020204030204" pitchFamily="34" charset="0"/>
                <a:cs typeface="Calibri" panose="020F0502020204030204" pitchFamily="34" charset="0"/>
              </a:rPr>
              <a:t>. Government should utilise it for planning and funding of government activities</a:t>
            </a:r>
          </a:p>
          <a:p>
            <a:pPr>
              <a:lnSpc>
                <a:spcPct val="100000"/>
              </a:lnSpc>
              <a:spcBef>
                <a:spcPts val="600"/>
              </a:spcBef>
            </a:pPr>
            <a:r>
              <a:rPr lang="en-GB" sz="2400" b="1" dirty="0">
                <a:latin typeface="Calibri" panose="020F0502020204030204" pitchFamily="34" charset="0"/>
                <a:ea typeface="Calibri" panose="020F0502020204030204" pitchFamily="34" charset="0"/>
                <a:cs typeface="Calibri" panose="020F0502020204030204" pitchFamily="34" charset="0"/>
              </a:rPr>
              <a:t>Scaling up of NTA estimation and generation of NTA profiles at national and sub-national levels</a:t>
            </a:r>
          </a:p>
          <a:p>
            <a:pPr>
              <a:lnSpc>
                <a:spcPct val="100000"/>
              </a:lnSpc>
              <a:spcBef>
                <a:spcPts val="600"/>
              </a:spcBef>
            </a:pPr>
            <a:r>
              <a:rPr lang="en-US" sz="2400" b="1" dirty="0">
                <a:effectLst/>
                <a:latin typeface="Calibri" panose="020F0502020204030204" pitchFamily="34" charset="0"/>
                <a:ea typeface="Calibri" panose="020F0502020204030204" pitchFamily="34" charset="0"/>
                <a:cs typeface="Calibri" panose="020F0502020204030204" pitchFamily="34" charset="0"/>
              </a:rPr>
              <a:t>Recurrence - Regular production of DD estimates </a:t>
            </a:r>
            <a:r>
              <a:rPr lang="en-US" sz="2400" dirty="0">
                <a:effectLst/>
                <a:latin typeface="Calibri" panose="020F0502020204030204" pitchFamily="34" charset="0"/>
                <a:ea typeface="Calibri" panose="020F0502020204030204" pitchFamily="34" charset="0"/>
                <a:cs typeface="Calibri" panose="020F0502020204030204" pitchFamily="34" charset="0"/>
              </a:rPr>
              <a:t>and monitoring of development activities. Can be done through integration of DD research evidence into National and state plans: </a:t>
            </a:r>
            <a:endParaRPr lang="en-NG" sz="2400" dirty="0">
              <a:effectLst/>
              <a:latin typeface="Calibri" panose="020F0502020204030204" pitchFamily="34" charset="0"/>
              <a:ea typeface="Calibri" panose="020F0502020204030204" pitchFamily="34" charset="0"/>
              <a:cs typeface="Calibri" panose="020F0502020204030204" pitchFamily="34" charset="0"/>
            </a:endParaRPr>
          </a:p>
          <a:p>
            <a:pPr>
              <a:lnSpc>
                <a:spcPct val="100000"/>
              </a:lnSpc>
              <a:spcBef>
                <a:spcPts val="600"/>
              </a:spcBef>
            </a:pPr>
            <a:r>
              <a:rPr lang="en-GB" sz="2400" b="1" dirty="0">
                <a:latin typeface="Calibri" panose="020F0502020204030204" pitchFamily="34" charset="0"/>
                <a:ea typeface="Calibri" panose="020F0502020204030204" pitchFamily="34" charset="0"/>
                <a:cs typeface="Calibri" panose="020F0502020204030204" pitchFamily="34" charset="0"/>
              </a:rPr>
              <a:t>Improvement in data availability and governance is important: </a:t>
            </a:r>
            <a:r>
              <a:rPr lang="en-GB" sz="2400" dirty="0">
                <a:latin typeface="Calibri" panose="020F0502020204030204" pitchFamily="34" charset="0"/>
                <a:ea typeface="Calibri" panose="020F0502020204030204" pitchFamily="34" charset="0"/>
                <a:cs typeface="Calibri" panose="020F0502020204030204" pitchFamily="34" charset="0"/>
              </a:rPr>
              <a:t>Gap in population projection estimates by different States of the country. While nationally representative data are generally available and reliable, States and regional data for estimating the profiles are largely unavailable making it necessary for rapid surveys in order to get the profiles</a:t>
            </a:r>
          </a:p>
          <a:p>
            <a:pPr>
              <a:lnSpc>
                <a:spcPct val="100000"/>
              </a:lnSpc>
              <a:spcBef>
                <a:spcPts val="600"/>
              </a:spcBef>
            </a:pPr>
            <a:endParaRPr lang="en-NG"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8595461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296</TotalTime>
  <Words>780</Words>
  <Application>Microsoft Office PowerPoint</Application>
  <PresentationFormat>Widescreen</PresentationFormat>
  <Paragraphs>91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Book Antiqua</vt:lpstr>
      <vt:lpstr>Calibri</vt:lpstr>
      <vt:lpstr>Century Gothic</vt:lpstr>
      <vt:lpstr>Gallery</vt:lpstr>
      <vt:lpstr>NTA and demographic change in Africa: The dividend and beyond using Nigeria as Case Study</vt:lpstr>
      <vt:lpstr>National Demographic Dividend Strategic Programme and Plan:  The Nigerian Model</vt:lpstr>
      <vt:lpstr>PowerPoint Presentation</vt:lpstr>
      <vt:lpstr>PowerPoint Presentation</vt:lpstr>
      <vt:lpstr>PowerPoint Presentation</vt:lpstr>
      <vt:lpstr>NTA is about contribution of different ages in the income and Consumption profiles Lagos State NTA Estimates…</vt:lpstr>
      <vt:lpstr>NTA is about contribution of different ages in the income and Consumption profiles Kaduna State NTA Estimates…</vt:lpstr>
      <vt:lpstr>How has NTA been used to further the goal of achieving economic development in Nigeria?</vt:lpstr>
      <vt:lpstr>How can NTA be enhanced to improve its value for achieving development goals?</vt:lpstr>
      <vt:lpstr>How can NTA be enhanced to improve its value for achieving development goals?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NTA and demographic change in Africa: The dividend and beyond</dc:title>
  <dc:creator>Lanre Olaniyan</dc:creator>
  <cp:lastModifiedBy>Lanre Olaniyan</cp:lastModifiedBy>
  <cp:revision>13</cp:revision>
  <dcterms:created xsi:type="dcterms:W3CDTF">2023-02-13T01:02:25Z</dcterms:created>
  <dcterms:modified xsi:type="dcterms:W3CDTF">2023-02-13T23:46:20Z</dcterms:modified>
</cp:coreProperties>
</file>